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09" r:id="rId3"/>
    <p:sldId id="304" r:id="rId4"/>
    <p:sldId id="307" r:id="rId5"/>
    <p:sldId id="308" r:id="rId6"/>
    <p:sldId id="326" r:id="rId7"/>
    <p:sldId id="285" r:id="rId8"/>
    <p:sldId id="288" r:id="rId9"/>
    <p:sldId id="283" r:id="rId10"/>
    <p:sldId id="289" r:id="rId11"/>
    <p:sldId id="287" r:id="rId12"/>
    <p:sldId id="290" r:id="rId13"/>
    <p:sldId id="327" r:id="rId14"/>
    <p:sldId id="279" r:id="rId15"/>
    <p:sldId id="268" r:id="rId16"/>
    <p:sldId id="280" r:id="rId17"/>
    <p:sldId id="278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5" r:id="rId26"/>
    <p:sldId id="281" r:id="rId27"/>
    <p:sldId id="284" r:id="rId28"/>
    <p:sldId id="328" r:id="rId29"/>
    <p:sldId id="291" r:id="rId30"/>
    <p:sldId id="294" r:id="rId31"/>
    <p:sldId id="292" r:id="rId32"/>
    <p:sldId id="296" r:id="rId33"/>
    <p:sldId id="293" r:id="rId34"/>
    <p:sldId id="295" r:id="rId35"/>
    <p:sldId id="297" r:id="rId36"/>
    <p:sldId id="329" r:id="rId37"/>
    <p:sldId id="298" r:id="rId38"/>
    <p:sldId id="299" r:id="rId39"/>
    <p:sldId id="300" r:id="rId40"/>
    <p:sldId id="302" r:id="rId41"/>
    <p:sldId id="301" r:id="rId42"/>
    <p:sldId id="306" r:id="rId43"/>
    <p:sldId id="303" r:id="rId44"/>
    <p:sldId id="305" r:id="rId45"/>
    <p:sldId id="330" r:id="rId46"/>
    <p:sldId id="310" r:id="rId47"/>
    <p:sldId id="311" r:id="rId48"/>
    <p:sldId id="313" r:id="rId49"/>
    <p:sldId id="331" r:id="rId50"/>
    <p:sldId id="258" r:id="rId51"/>
    <p:sldId id="259" r:id="rId52"/>
    <p:sldId id="260" r:id="rId53"/>
    <p:sldId id="264" r:id="rId54"/>
    <p:sldId id="261" r:id="rId55"/>
    <p:sldId id="262" r:id="rId56"/>
    <p:sldId id="263" r:id="rId57"/>
    <p:sldId id="267" r:id="rId58"/>
    <p:sldId id="265" r:id="rId59"/>
    <p:sldId id="269" r:id="rId60"/>
    <p:sldId id="266" r:id="rId61"/>
    <p:sldId id="332" r:id="rId62"/>
    <p:sldId id="312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286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FD8"/>
    <a:srgbClr val="FC0C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4302" autoAdjust="0"/>
  </p:normalViewPr>
  <p:slideViewPr>
    <p:cSldViewPr snapToGrid="0">
      <p:cViewPr varScale="1">
        <p:scale>
          <a:sx n="57" d="100"/>
          <a:sy n="57" d="100"/>
        </p:scale>
        <p:origin x="900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2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F7527-FB7A-4EE6-B417-8B32254D2539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37E60-0398-42D5-90F4-B26F6ACC0A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1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6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9216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25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활성화된 필터를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90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04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패치단위로 </a:t>
            </a:r>
            <a:r>
              <a:rPr lang="ko-KR" altLang="en-US" dirty="0" err="1"/>
              <a:t>시각화시켜논건데</a:t>
            </a:r>
            <a:endParaRPr lang="en-US" altLang="ko-KR" dirty="0"/>
          </a:p>
          <a:p>
            <a:r>
              <a:rPr lang="ko-KR" altLang="en-US" dirty="0"/>
              <a:t>각 패치간의 판별구조에 대해서 </a:t>
            </a:r>
            <a:r>
              <a:rPr lang="ko-KR" altLang="en-US" dirty="0" err="1"/>
              <a:t>시각화하는</a:t>
            </a:r>
            <a:r>
              <a:rPr lang="ko-KR" altLang="en-US" dirty="0"/>
              <a:t> 방식보다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334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306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86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40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45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Layer</a:t>
            </a:r>
            <a:r>
              <a:rPr lang="en-US" altLang="ko-KR" baseline="0" dirty="0"/>
              <a:t> 5</a:t>
            </a:r>
          </a:p>
          <a:p>
            <a:r>
              <a:rPr lang="en-US" altLang="ko-KR" baseline="0" dirty="0" err="1"/>
              <a:t>Unoccluded</a:t>
            </a:r>
            <a:r>
              <a:rPr lang="en-US" altLang="ko-KR" baseline="0" dirty="0"/>
              <a:t> image</a:t>
            </a:r>
            <a:r>
              <a:rPr lang="ko-KR" altLang="en-US" baseline="0" dirty="0"/>
              <a:t>를 학습</a:t>
            </a:r>
            <a:endParaRPr lang="en-US" altLang="ko-KR" baseline="0" dirty="0"/>
          </a:p>
          <a:p>
            <a:r>
              <a:rPr lang="ko-KR" altLang="en-US" baseline="0" dirty="0" err="1"/>
              <a:t>다중공선성</a:t>
            </a:r>
            <a:endParaRPr lang="en-US" altLang="ko-KR" baseline="0" dirty="0"/>
          </a:p>
          <a:p>
            <a:r>
              <a:rPr lang="ko-KR" altLang="en-US" dirty="0" err="1"/>
              <a:t>테니스공을</a:t>
            </a:r>
            <a:r>
              <a:rPr lang="ko-KR" altLang="en-US" dirty="0"/>
              <a:t> </a:t>
            </a:r>
            <a:r>
              <a:rPr lang="ko-KR" altLang="en-US" dirty="0" err="1"/>
              <a:t>인식시킬수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ko-KR" altLang="en-US" dirty="0"/>
              <a:t>얼굴인식 </a:t>
            </a:r>
            <a:r>
              <a:rPr lang="ko-KR" altLang="en-US" dirty="0" err="1"/>
              <a:t>피쳐가</a:t>
            </a:r>
            <a:r>
              <a:rPr lang="ko-KR" altLang="en-US" dirty="0"/>
              <a:t> </a:t>
            </a:r>
            <a:r>
              <a:rPr lang="ko-KR" altLang="en-US" dirty="0" err="1"/>
              <a:t>되버림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374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1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18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사후확률은 </a:t>
            </a:r>
            <a:r>
              <a:rPr lang="ko-KR" altLang="en-US" dirty="0" err="1"/>
              <a:t>목적식이아님</a:t>
            </a:r>
            <a:r>
              <a:rPr lang="ko-KR" altLang="en-US" dirty="0"/>
              <a:t> 스코어가 직접적으로 픽셀로 표현되어져야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064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 is equal to the number of pixels in I0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088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주름 같은 </a:t>
            </a:r>
            <a:r>
              <a:rPr lang="ko-KR" altLang="en-US" dirty="0" err="1"/>
              <a:t>의미없는</a:t>
            </a:r>
            <a:r>
              <a:rPr lang="ko-KR" altLang="en-US" dirty="0"/>
              <a:t> 것들은 클래스로 고려되지 않으므로</a:t>
            </a:r>
            <a:r>
              <a:rPr lang="en-US" altLang="ko-KR" dirty="0"/>
              <a:t> </a:t>
            </a:r>
            <a:r>
              <a:rPr lang="ko-KR" altLang="en-US" dirty="0"/>
              <a:t>특별한 형성체가 없고</a:t>
            </a:r>
            <a:endParaRPr lang="en-US" altLang="ko-KR" dirty="0"/>
          </a:p>
          <a:p>
            <a:r>
              <a:rPr lang="ko-KR" altLang="en-US" dirty="0"/>
              <a:t>특정 개체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가 간섭하게 되면 스코어 변화하고 </a:t>
            </a:r>
            <a:r>
              <a:rPr lang="en-US" altLang="ko-KR" dirty="0"/>
              <a:t>(</a:t>
            </a:r>
            <a:r>
              <a:rPr lang="ko-KR" altLang="en-US" dirty="0"/>
              <a:t>단일 픽셀들에 대해서 </a:t>
            </a:r>
            <a:r>
              <a:rPr lang="en-US" altLang="ko-KR" dirty="0"/>
              <a:t>) </a:t>
            </a:r>
            <a:r>
              <a:rPr lang="ko-KR" altLang="en-US" dirty="0"/>
              <a:t>다음과 같은 객체의 형상이 표현됨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42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26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284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79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90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64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높은빈도를</a:t>
            </a:r>
            <a:r>
              <a:rPr lang="ko-KR" altLang="en-US" dirty="0"/>
              <a:t> 가지는 활성함수를 </a:t>
            </a:r>
            <a:r>
              <a:rPr lang="ko-KR" altLang="en-US" dirty="0" err="1"/>
              <a:t>가질수있지만</a:t>
            </a:r>
            <a:r>
              <a:rPr lang="ko-KR" altLang="en-US" dirty="0"/>
              <a:t> 해석적이지 </a:t>
            </a:r>
            <a:r>
              <a:rPr lang="ko-KR" altLang="en-US" dirty="0" err="1"/>
              <a:t>않을수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en-US" altLang="ko-KR" dirty="0" err="1"/>
              <a:t>Blur_width</a:t>
            </a:r>
            <a:endParaRPr lang="en-US" altLang="ko-KR" dirty="0"/>
          </a:p>
          <a:p>
            <a:r>
              <a:rPr lang="ko-KR" altLang="en-US" dirty="0"/>
              <a:t>커널 필터</a:t>
            </a:r>
            <a:r>
              <a:rPr lang="en-US" altLang="ko-KR" dirty="0"/>
              <a:t>, </a:t>
            </a:r>
            <a:r>
              <a:rPr lang="ko-KR" altLang="en-US" dirty="0"/>
              <a:t>함수에 각 픽셀정보가 변형됨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355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65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621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348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노이즈 제거</a:t>
            </a:r>
            <a:endParaRPr lang="en-US" altLang="ko-KR" dirty="0"/>
          </a:p>
          <a:p>
            <a:r>
              <a:rPr lang="ko-KR" altLang="en-US" dirty="0" err="1"/>
              <a:t>가우시안</a:t>
            </a:r>
            <a:r>
              <a:rPr lang="ko-KR" altLang="en-US" dirty="0"/>
              <a:t> 스면 낮은 </a:t>
            </a:r>
            <a:r>
              <a:rPr lang="ko-KR" altLang="en-US" dirty="0" err="1"/>
              <a:t>활성함수값도</a:t>
            </a:r>
            <a:r>
              <a:rPr lang="ko-KR" altLang="en-US" dirty="0"/>
              <a:t> 패턴을 구할 수 있음</a:t>
            </a:r>
            <a:endParaRPr lang="en-US" altLang="ko-KR" dirty="0"/>
          </a:p>
          <a:p>
            <a:r>
              <a:rPr lang="ko-KR" altLang="en-US" dirty="0" err="1"/>
              <a:t>잘라내기</a:t>
            </a:r>
            <a:r>
              <a:rPr lang="ko-KR" altLang="en-US" dirty="0"/>
              <a:t> 놈</a:t>
            </a:r>
            <a:r>
              <a:rPr lang="en-US" altLang="ko-KR" dirty="0"/>
              <a:t>,</a:t>
            </a:r>
            <a:r>
              <a:rPr lang="ko-KR" altLang="en-US" dirty="0"/>
              <a:t>공헌도 컷을 높게 주면 다 </a:t>
            </a:r>
            <a:r>
              <a:rPr lang="en-US" altLang="ko-KR" dirty="0"/>
              <a:t>0</a:t>
            </a:r>
            <a:r>
              <a:rPr lang="ko-KR" altLang="en-US" dirty="0"/>
              <a:t>으로 보냄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573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20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608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dirty="0"/>
              <a:t>이전에 해왔던 프로세스를 그대로 적용하면서 거기에 </a:t>
            </a:r>
            <a:r>
              <a:rPr lang="en-US" altLang="ko-KR" sz="1200" dirty="0"/>
              <a:t>loss function</a:t>
            </a:r>
            <a:r>
              <a:rPr lang="ko-KR" altLang="ko-KR" sz="1200" dirty="0"/>
              <a:t>을 적용하게 되는데 어떤 </a:t>
            </a:r>
            <a:r>
              <a:rPr lang="en-US" altLang="ko-KR" sz="1200" dirty="0"/>
              <a:t>loss function(</a:t>
            </a:r>
            <a:r>
              <a:rPr lang="ko-KR" altLang="en-US" sz="1200" dirty="0"/>
              <a:t>어떤 특징을 나타내는 활성함수</a:t>
            </a:r>
            <a:r>
              <a:rPr lang="en-US" altLang="ko-KR" sz="1200" dirty="0"/>
              <a:t>) </a:t>
            </a:r>
            <a:r>
              <a:rPr lang="ko-KR" altLang="ko-KR" sz="1200" dirty="0"/>
              <a:t>을 쓸</a:t>
            </a:r>
            <a:r>
              <a:rPr lang="en-US" altLang="ko-KR" sz="1200" dirty="0"/>
              <a:t> </a:t>
            </a:r>
            <a:r>
              <a:rPr lang="ko-KR" altLang="ko-KR" sz="1200" dirty="0"/>
              <a:t>것</a:t>
            </a:r>
            <a:r>
              <a:rPr lang="en-US" altLang="ko-KR" sz="1200" dirty="0"/>
              <a:t> </a:t>
            </a:r>
            <a:r>
              <a:rPr lang="ko-KR" altLang="ko-KR" sz="1200" dirty="0"/>
              <a:t>인지 대한 아이디어가 중요</a:t>
            </a:r>
            <a:endParaRPr lang="en-US" altLang="ko-KR" sz="1200" dirty="0"/>
          </a:p>
          <a:p>
            <a:r>
              <a:rPr lang="ko-KR" altLang="en-US" dirty="0"/>
              <a:t>돌려보내는 값이 </a:t>
            </a:r>
            <a:r>
              <a:rPr lang="ko-KR" altLang="en-US" dirty="0" err="1"/>
              <a:t>그래디언트</a:t>
            </a:r>
            <a:r>
              <a:rPr lang="ko-KR" altLang="en-US" dirty="0"/>
              <a:t> 가 아니라 활성함수 값을 이미지로 보냄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405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124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초기화해서 </a:t>
            </a:r>
            <a:r>
              <a:rPr lang="ko-KR" altLang="en-US" dirty="0" err="1"/>
              <a:t>차이값을</a:t>
            </a:r>
            <a:r>
              <a:rPr lang="ko-KR" altLang="en-US" dirty="0"/>
              <a:t> 적도록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컨텐츠확보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필터 반응변수의 상관매트릭스를 살펴봐서 원래 스타일과 차이 최소화</a:t>
            </a:r>
            <a:r>
              <a:rPr lang="en-US" altLang="ko-KR" baseline="0" dirty="0"/>
              <a:t>, conv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레이어의</a:t>
            </a:r>
            <a:r>
              <a:rPr lang="ko-KR" altLang="en-US" baseline="0" dirty="0"/>
              <a:t> 수는 많이 </a:t>
            </a:r>
            <a:endParaRPr lang="en-US" altLang="ko-KR" baseline="0" dirty="0"/>
          </a:p>
          <a:p>
            <a:r>
              <a:rPr lang="ko-KR" altLang="en-US" dirty="0" err="1"/>
              <a:t>컨텐츠는</a:t>
            </a:r>
            <a:r>
              <a:rPr lang="ko-KR" altLang="en-US" dirty="0"/>
              <a:t> </a:t>
            </a:r>
            <a:r>
              <a:rPr lang="ko-KR" altLang="en-US" dirty="0" err="1"/>
              <a:t>딥한레이어에</a:t>
            </a:r>
            <a:r>
              <a:rPr lang="ko-KR" altLang="en-US" dirty="0"/>
              <a:t> 대해서 하이 </a:t>
            </a:r>
            <a:r>
              <a:rPr lang="ko-KR" altLang="en-US" dirty="0" err="1"/>
              <a:t>피쳐만</a:t>
            </a:r>
            <a:r>
              <a:rPr lang="ko-KR" altLang="en-US" dirty="0"/>
              <a:t> 고려 </a:t>
            </a:r>
            <a:r>
              <a:rPr lang="ko-KR" altLang="en-US" dirty="0" err="1"/>
              <a:t>엣지</a:t>
            </a:r>
            <a:r>
              <a:rPr lang="ko-KR" altLang="en-US" dirty="0"/>
              <a:t> 나 칼라 </a:t>
            </a:r>
            <a:r>
              <a:rPr lang="ko-KR" altLang="en-US" dirty="0" err="1"/>
              <a:t>를</a:t>
            </a:r>
            <a:r>
              <a:rPr lang="ko-KR" altLang="en-US" dirty="0"/>
              <a:t> 추출</a:t>
            </a:r>
            <a:endParaRPr lang="en-US" altLang="ko-KR" dirty="0"/>
          </a:p>
          <a:p>
            <a:endParaRPr lang="en-US" altLang="ko-KR" dirty="0"/>
          </a:p>
          <a:p>
            <a:pPr lvl="0" latinLnBrk="0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</a:t>
            </a:r>
          </a:p>
          <a:p>
            <a:pPr lvl="1"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컨브넷에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흘려보넨뒤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엑티베이션을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리콜함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latinLnBrk="0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 사용되는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엑티베이션은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컨텐츠이미지에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대응된다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046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필터안에</a:t>
            </a:r>
            <a:r>
              <a:rPr lang="ko-KR" altLang="en-US" baseline="0" dirty="0"/>
              <a:t> </a:t>
            </a:r>
            <a:r>
              <a:rPr lang="en-US" altLang="ko-KR" dirty="0"/>
              <a:t>I</a:t>
            </a:r>
            <a:r>
              <a:rPr lang="en-US" altLang="ko-KR" baseline="0" dirty="0"/>
              <a:t> </a:t>
            </a:r>
            <a:r>
              <a:rPr lang="ko-KR" altLang="en-US" baseline="0" dirty="0"/>
              <a:t>번째 활성함수</a:t>
            </a:r>
            <a:endParaRPr lang="en-US" altLang="ko-KR" baseline="0" dirty="0"/>
          </a:p>
          <a:p>
            <a:r>
              <a:rPr lang="en-US" altLang="ko-KR" baseline="0" dirty="0"/>
              <a:t>J </a:t>
            </a:r>
            <a:r>
              <a:rPr lang="ko-KR" altLang="en-US" baseline="0" dirty="0"/>
              <a:t>위치의</a:t>
            </a:r>
            <a:r>
              <a:rPr lang="en-US" altLang="ko-KR" baseline="0" dirty="0"/>
              <a:t> </a:t>
            </a:r>
            <a:r>
              <a:rPr lang="ko-KR" altLang="en-US" baseline="0" dirty="0"/>
              <a:t>필터의 위치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591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필터안에</a:t>
            </a:r>
            <a:r>
              <a:rPr lang="ko-KR" altLang="en-US" baseline="0" dirty="0"/>
              <a:t> </a:t>
            </a:r>
            <a:r>
              <a:rPr lang="en-US" altLang="ko-KR" dirty="0"/>
              <a:t>I</a:t>
            </a:r>
            <a:r>
              <a:rPr lang="en-US" altLang="ko-KR" baseline="0" dirty="0"/>
              <a:t> </a:t>
            </a:r>
            <a:r>
              <a:rPr lang="ko-KR" altLang="en-US" baseline="0" dirty="0"/>
              <a:t>번째 활성함수</a:t>
            </a:r>
            <a:endParaRPr lang="en-US" altLang="ko-KR" baseline="0" dirty="0"/>
          </a:p>
          <a:p>
            <a:r>
              <a:rPr lang="en-US" altLang="ko-KR" baseline="0" dirty="0"/>
              <a:t>J </a:t>
            </a:r>
            <a:r>
              <a:rPr lang="ko-KR" altLang="en-US" baseline="0" dirty="0"/>
              <a:t>위치의</a:t>
            </a:r>
            <a:r>
              <a:rPr lang="en-US" altLang="ko-KR" baseline="0" dirty="0"/>
              <a:t> </a:t>
            </a:r>
            <a:r>
              <a:rPr lang="ko-KR" altLang="en-US" baseline="0" dirty="0"/>
              <a:t>필터의 위치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814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62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972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860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Global</a:t>
            </a:r>
            <a:r>
              <a:rPr lang="en-US" altLang="ko-KR" baseline="0" dirty="0"/>
              <a:t> image</a:t>
            </a:r>
            <a:r>
              <a:rPr lang="ko-KR" altLang="en-US" baseline="0" dirty="0"/>
              <a:t>가 아니라 </a:t>
            </a:r>
            <a:r>
              <a:rPr lang="en-US" altLang="ko-KR" baseline="0" dirty="0"/>
              <a:t>multi scale image</a:t>
            </a:r>
          </a:p>
          <a:p>
            <a:r>
              <a:rPr lang="en-US" altLang="ko-KR" baseline="0" dirty="0"/>
              <a:t>Stationary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255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312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22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660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32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주어진 뉴런을 </a:t>
            </a:r>
            <a:r>
              <a:rPr lang="ko-KR" altLang="en-US" dirty="0" err="1"/>
              <a:t>엑티베이션을</a:t>
            </a:r>
            <a:r>
              <a:rPr lang="ko-KR" altLang="en-US" dirty="0"/>
              <a:t> </a:t>
            </a:r>
            <a:r>
              <a:rPr lang="ko-KR" altLang="en-US" dirty="0" err="1"/>
              <a:t>백워드</a:t>
            </a:r>
            <a:r>
              <a:rPr lang="ko-KR" altLang="en-US" dirty="0"/>
              <a:t> 패스에 사용한다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750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이미지넷</a:t>
            </a:r>
            <a:endParaRPr lang="en-US" altLang="ko-KR" dirty="0"/>
          </a:p>
          <a:p>
            <a:r>
              <a:rPr lang="ko-KR" altLang="en-US" dirty="0"/>
              <a:t>각 행은 하나의 필터에 대응</a:t>
            </a:r>
            <a:endParaRPr lang="en-US" altLang="ko-KR" dirty="0"/>
          </a:p>
          <a:p>
            <a:r>
              <a:rPr lang="ko-KR" altLang="en-US" dirty="0"/>
              <a:t>가이드 </a:t>
            </a:r>
            <a:r>
              <a:rPr lang="ko-KR" altLang="en-US" dirty="0" err="1"/>
              <a:t>백프로러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</a:p>
          <a:p>
            <a:r>
              <a:rPr lang="en-US" altLang="ko-KR" dirty="0"/>
              <a:t>Pooling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사용하지 </a:t>
            </a:r>
            <a:r>
              <a:rPr lang="ko-KR" altLang="en-US" dirty="0" err="1"/>
              <a:t>않은듯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5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이미지넷</a:t>
            </a:r>
            <a:endParaRPr lang="en-US" altLang="ko-KR" dirty="0"/>
          </a:p>
          <a:p>
            <a:r>
              <a:rPr lang="ko-KR" altLang="en-US" dirty="0"/>
              <a:t>각 행은 하나의 필터에 대응</a:t>
            </a:r>
            <a:endParaRPr lang="en-US" altLang="ko-KR" dirty="0"/>
          </a:p>
          <a:p>
            <a:r>
              <a:rPr lang="ko-KR" altLang="en-US" dirty="0"/>
              <a:t>가이드 </a:t>
            </a:r>
            <a:r>
              <a:rPr lang="ko-KR" altLang="en-US" dirty="0" err="1"/>
              <a:t>백프로러</a:t>
            </a:r>
            <a:r>
              <a:rPr lang="ko-KR" altLang="en-US" dirty="0"/>
              <a:t> </a:t>
            </a:r>
            <a:r>
              <a:rPr lang="en-US" altLang="ko-KR" dirty="0"/>
              <a:t>Top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629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37E60-0398-42D5-90F4-B26F6ACC0A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54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948978" y="3722146"/>
            <a:ext cx="4719021" cy="153565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EEB-955A-433B-8C7F-8B4D8DB55A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711200"/>
          </a:xfrm>
          <a:prstGeom prst="rect">
            <a:avLst/>
          </a:prstGeom>
          <a:solidFill>
            <a:srgbClr val="F90FD8"/>
          </a:solidFill>
          <a:ln>
            <a:solidFill>
              <a:srgbClr val="FC0C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0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EEB-955A-433B-8C7F-8B4D8DB55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27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EEB-955A-433B-8C7F-8B4D8DB55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026820"/>
          </a:xfrm>
        </p:spPr>
        <p:txBody>
          <a:bodyPr/>
          <a:lstStyle>
            <a:lvl1pPr marL="514350" indent="-514350">
              <a:lnSpc>
                <a:spcPct val="110000"/>
              </a:lnSpc>
              <a:buClr>
                <a:srgbClr val="F90FD8"/>
              </a:buClr>
              <a:buFont typeface="Wingdings" panose="05000000000000000000" pitchFamily="2" charset="2"/>
              <a:buChar char="v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10000"/>
              </a:lnSpc>
              <a:buClr>
                <a:srgbClr val="7030A0"/>
              </a:buClr>
              <a:buFont typeface="Wingdings" panose="05000000000000000000" pitchFamily="2" charset="2"/>
              <a:buChar char="§"/>
              <a:defRPr/>
            </a:lvl2pPr>
            <a:lvl3pPr marL="1371600" indent="-457200">
              <a:lnSpc>
                <a:spcPct val="110000"/>
              </a:lnSpc>
              <a:buFont typeface="+mj-lt"/>
              <a:buAutoNum type="arabicPeriod"/>
              <a:defRPr/>
            </a:lvl3pPr>
            <a:lvl4pPr marL="1714500" indent="-342900">
              <a:lnSpc>
                <a:spcPct val="110000"/>
              </a:lnSpc>
              <a:buFont typeface="+mj-ea"/>
              <a:buAutoNum type="circleNumDbPlain"/>
              <a:defRPr/>
            </a:lvl4pPr>
            <a:lvl5pPr marL="2228850" indent="-400050">
              <a:lnSpc>
                <a:spcPct val="110000"/>
              </a:lnSpc>
              <a:buFont typeface="+mj-lt"/>
              <a:buAutoNum type="romanUcPeriod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503EEB-955A-433B-8C7F-8B4D8DB55A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711200"/>
          </a:xfrm>
          <a:prstGeom prst="rect">
            <a:avLst/>
          </a:prstGeom>
          <a:solidFill>
            <a:srgbClr val="F90FD8"/>
          </a:solidFill>
          <a:ln>
            <a:solidFill>
              <a:srgbClr val="FC0C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0200" y="113109"/>
            <a:ext cx="8280400" cy="484981"/>
          </a:xfrm>
        </p:spPr>
        <p:txBody>
          <a:bodyPr/>
          <a:lstStyle>
            <a:lvl1pPr>
              <a:defRPr sz="2800" b="1">
                <a:solidFill>
                  <a:schemeClr val="bg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134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EEB-955A-433B-8C7F-8B4D8DB55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8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EEB-955A-433B-8C7F-8B4D8DB55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20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EEB-955A-433B-8C7F-8B4D8DB55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8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EEB-955A-433B-8C7F-8B4D8DB55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26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EEB-955A-433B-8C7F-8B4D8DB55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0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EEB-955A-433B-8C7F-8B4D8DB55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54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EEB-955A-433B-8C7F-8B4D8DB55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080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9EB52-6BD7-4A01-B6E3-1E7AB5F95373}" type="datetimeFigureOut">
              <a:rPr lang="ko-KR" altLang="en-US" smtClean="0"/>
              <a:t>2017-02-06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03EEB-955A-433B-8C7F-8B4D8DB55A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Visualization, Deep Dream, Neural Style, Adversarial Examples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61213" y="4536185"/>
            <a:ext cx="4719021" cy="1535654"/>
          </a:xfrm>
        </p:spPr>
        <p:txBody>
          <a:bodyPr/>
          <a:lstStyle/>
          <a:p>
            <a:r>
              <a:rPr lang="ko-KR" altLang="en-US" dirty="0"/>
              <a:t>엮은이 </a:t>
            </a:r>
            <a:r>
              <a:rPr lang="en-US" altLang="ko-KR" dirty="0"/>
              <a:t>: </a:t>
            </a:r>
            <a:r>
              <a:rPr lang="ko-KR" altLang="en-US" dirty="0" err="1"/>
              <a:t>김동화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60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0200" y="113109"/>
            <a:ext cx="10876776" cy="484981"/>
          </a:xfrm>
        </p:spPr>
        <p:txBody>
          <a:bodyPr>
            <a:normAutofit/>
          </a:bodyPr>
          <a:lstStyle/>
          <a:p>
            <a:r>
              <a:rPr lang="en-US" altLang="ko-KR" dirty="0"/>
              <a:t>Schematic of visualizing the activations of high layer neurons</a:t>
            </a:r>
            <a:endParaRPr lang="ko-KR" altLang="en-US" dirty="0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330200" y="1040683"/>
            <a:ext cx="11430000" cy="5026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90FD8"/>
              </a:buClr>
              <a:buFont typeface="Wingdings" panose="05000000000000000000" pitchFamily="2" charset="2"/>
              <a:buChar char="v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50" indent="-40005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+mj-lt"/>
              <a:buAutoNum type="romanU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Backward pass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7030A0"/>
                </a:solidFill>
              </a:rPr>
              <a:t>3. </a:t>
            </a:r>
            <a:r>
              <a:rPr lang="en-US" altLang="ko-KR" dirty="0"/>
              <a:t>Guided backpropagation</a:t>
            </a:r>
          </a:p>
          <a:p>
            <a:pPr marL="1600200" lvl="2">
              <a:buFont typeface="Wingdings" panose="05000000000000000000" pitchFamily="2" charset="2"/>
              <a:buChar char="§"/>
            </a:pPr>
            <a:r>
              <a:rPr lang="en-US" altLang="ko-KR" dirty="0"/>
              <a:t>A combined method from </a:t>
            </a:r>
            <a:r>
              <a:rPr lang="en-US" altLang="ko-KR" dirty="0">
                <a:solidFill>
                  <a:srgbClr val="7030A0"/>
                </a:solidFill>
              </a:rPr>
              <a:t>Back propagation </a:t>
            </a:r>
            <a:r>
              <a:rPr lang="en-US" altLang="ko-KR" dirty="0"/>
              <a:t>and </a:t>
            </a:r>
            <a:r>
              <a:rPr lang="en-US" altLang="ko-KR" dirty="0" err="1">
                <a:solidFill>
                  <a:srgbClr val="7030A0"/>
                </a:solidFill>
              </a:rPr>
              <a:t>Deconvnet</a:t>
            </a:r>
            <a:endParaRPr lang="en-US" altLang="ko-KR" dirty="0">
              <a:solidFill>
                <a:srgbClr val="7030A0"/>
              </a:solidFill>
            </a:endParaRPr>
          </a:p>
          <a:p>
            <a:pPr marL="1600200" lvl="2">
              <a:buFont typeface="Wingdings" panose="05000000000000000000" pitchFamily="2" charset="2"/>
              <a:buChar char="§"/>
            </a:pPr>
            <a:r>
              <a:rPr lang="en-US" altLang="ko-KR" dirty="0"/>
              <a:t>Max pooling, Switch location map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사용하지 않음</a:t>
            </a:r>
            <a:endParaRPr lang="en-US" altLang="ko-KR" dirty="0"/>
          </a:p>
          <a:p>
            <a:pPr marL="1600200" lvl="2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7030A0"/>
                </a:solidFill>
              </a:rPr>
              <a:t>모든 음의</a:t>
            </a:r>
            <a:r>
              <a:rPr lang="en-US" altLang="ko-KR" dirty="0">
                <a:solidFill>
                  <a:srgbClr val="7030A0"/>
                </a:solidFill>
              </a:rPr>
              <a:t> activation </a:t>
            </a:r>
            <a:r>
              <a:rPr lang="ko-KR" altLang="en-US" dirty="0">
                <a:solidFill>
                  <a:srgbClr val="7030A0"/>
                </a:solidFill>
              </a:rPr>
              <a:t>값을 </a:t>
            </a:r>
            <a:r>
              <a:rPr lang="en-US" altLang="ko-KR" dirty="0">
                <a:solidFill>
                  <a:srgbClr val="7030A0"/>
                </a:solidFill>
              </a:rPr>
              <a:t>0</a:t>
            </a:r>
            <a:r>
              <a:rPr lang="ko-KR" altLang="en-US" dirty="0">
                <a:solidFill>
                  <a:srgbClr val="7030A0"/>
                </a:solidFill>
              </a:rPr>
              <a:t>으로 바꿈</a:t>
            </a:r>
            <a:r>
              <a:rPr lang="en-US" altLang="ko-KR" dirty="0">
                <a:solidFill>
                  <a:srgbClr val="7030A0"/>
                </a:solidFill>
              </a:rPr>
              <a:t>: </a:t>
            </a:r>
            <a:r>
              <a:rPr lang="ko-KR" altLang="en-US" dirty="0">
                <a:solidFill>
                  <a:srgbClr val="7030A0"/>
                </a:solidFill>
              </a:rPr>
              <a:t>더 명확한 이미지로 </a:t>
            </a:r>
            <a:r>
              <a:rPr lang="en-US" altLang="ko-KR" dirty="0">
                <a:solidFill>
                  <a:srgbClr val="7030A0"/>
                </a:solidFill>
              </a:rPr>
              <a:t>reconstruct</a:t>
            </a:r>
          </a:p>
          <a:p>
            <a:pPr marL="1600200" lvl="2">
              <a:buFont typeface="Wingdings" panose="05000000000000000000" pitchFamily="2" charset="2"/>
              <a:buChar char="§"/>
            </a:pPr>
            <a:r>
              <a:rPr lang="en-US" altLang="ko-KR" dirty="0"/>
              <a:t>Modification of the </a:t>
            </a:r>
            <a:r>
              <a:rPr lang="en-US" altLang="ko-KR" dirty="0" err="1"/>
              <a:t>deconv</a:t>
            </a:r>
            <a:r>
              <a:rPr lang="en-US" altLang="ko-KR" dirty="0"/>
              <a:t> net : </a:t>
            </a:r>
            <a:r>
              <a:rPr lang="ko-KR" altLang="en-US" dirty="0"/>
              <a:t>특히 </a:t>
            </a:r>
            <a:r>
              <a:rPr lang="ko-KR" altLang="en-US" dirty="0">
                <a:solidFill>
                  <a:srgbClr val="7030A0"/>
                </a:solidFill>
              </a:rPr>
              <a:t>높은 레이어에서 더 정확한 성능</a:t>
            </a:r>
            <a:r>
              <a:rPr lang="ko-KR" altLang="en-US" dirty="0"/>
              <a:t>을 보임</a:t>
            </a:r>
            <a:endParaRPr lang="en-US" altLang="ko-KR" dirty="0"/>
          </a:p>
          <a:p>
            <a:pPr marL="1600200" lvl="2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61" y="4073651"/>
            <a:ext cx="5930625" cy="15512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818" y="4633566"/>
            <a:ext cx="4804046" cy="7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9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026820"/>
          </a:xfrm>
        </p:spPr>
        <p:txBody>
          <a:bodyPr/>
          <a:lstStyle/>
          <a:p>
            <a:r>
              <a:rPr lang="en-US" altLang="ko-KR" dirty="0"/>
              <a:t>Example1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0200" y="113109"/>
            <a:ext cx="11267068" cy="484981"/>
          </a:xfrm>
        </p:spPr>
        <p:txBody>
          <a:bodyPr>
            <a:noAutofit/>
          </a:bodyPr>
          <a:lstStyle/>
          <a:p>
            <a:r>
              <a:rPr lang="en-US" altLang="ko-KR" dirty="0"/>
              <a:t>Schematic of visualizing the activations of high layer neurons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737" y="1639229"/>
            <a:ext cx="8571993" cy="5062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771" y="2865863"/>
            <a:ext cx="94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 6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8327" y="5316852"/>
            <a:ext cx="94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 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18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026820"/>
          </a:xfrm>
        </p:spPr>
        <p:txBody>
          <a:bodyPr/>
          <a:lstStyle/>
          <a:p>
            <a:r>
              <a:rPr lang="en-US" altLang="ko-KR" dirty="0"/>
              <a:t>Example 2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0200" y="113109"/>
            <a:ext cx="11267068" cy="484981"/>
          </a:xfrm>
        </p:spPr>
        <p:txBody>
          <a:bodyPr>
            <a:noAutofit/>
          </a:bodyPr>
          <a:lstStyle/>
          <a:p>
            <a:r>
              <a:rPr lang="en-US" altLang="ko-KR" dirty="0"/>
              <a:t>Schematic of visualizing the activations of high layer neurons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08" y="1608520"/>
            <a:ext cx="8547771" cy="51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58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28205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to project the feature activations back to the input pixel space</a:t>
            </a:r>
          </a:p>
          <a:p>
            <a:r>
              <a:rPr lang="en-US" altLang="ko-KR" b="1" dirty="0"/>
              <a:t>Visualizing and understanding CNN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can we find an image that maximizes some class score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via Regularized optimization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Deep dream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Neural Style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Adversarial Examples</a:t>
            </a: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61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Architecture of the 8 layer </a:t>
            </a:r>
            <a:r>
              <a:rPr lang="en-US" altLang="ko-KR" dirty="0" err="1"/>
              <a:t>convnet</a:t>
            </a:r>
            <a:r>
              <a:rPr lang="en-US" altLang="ko-KR" dirty="0"/>
              <a:t> model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29" y="2105422"/>
            <a:ext cx="11345871" cy="28527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9158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Deconvnet</a:t>
            </a:r>
            <a:r>
              <a:rPr lang="en-US" altLang="ko-KR" b="1" dirty="0"/>
              <a:t> : to project the feature activations back to the input pixel space</a:t>
            </a:r>
          </a:p>
          <a:p>
            <a:pPr marL="0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i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2598984"/>
            <a:ext cx="5011738" cy="30779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03" y="3062411"/>
            <a:ext cx="6405793" cy="23796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23836" y="2247900"/>
            <a:ext cx="2540000" cy="4445000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8348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Deconvnet</a:t>
            </a:r>
            <a:r>
              <a:rPr lang="en-US" altLang="ko-KR" b="1" dirty="0"/>
              <a:t> : to project the feature activations back to the input pixel space</a:t>
            </a:r>
          </a:p>
          <a:p>
            <a:pPr marL="0" indent="0">
              <a:buNone/>
            </a:pP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i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2598984"/>
            <a:ext cx="5011738" cy="30779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03" y="3062411"/>
            <a:ext cx="6405793" cy="23796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23836" y="2247900"/>
            <a:ext cx="2540000" cy="4445000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28404" y="3543300"/>
            <a:ext cx="2930864" cy="711200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49414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Convet Visualization</a:t>
                </a:r>
              </a:p>
              <a:p>
                <a:pPr lvl="1"/>
                <a:r>
                  <a:rPr lang="en-US" altLang="ko-KR" dirty="0"/>
                  <a:t>Feature Visualization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ko-KR" sz="2400" dirty="0"/>
                  <a:t>Top9 activations</a:t>
                </a:r>
                <a:r>
                  <a:rPr lang="ko-KR" altLang="en-US" sz="2400" dirty="0"/>
                  <a:t>을 사용하면서</a:t>
                </a:r>
                <a:r>
                  <a:rPr lang="en-US" altLang="ko-KR" sz="2400" dirty="0"/>
                  <a:t>,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ko-KR" sz="2400" dirty="0"/>
                  <a:t>Projected down to pixel space using the </a:t>
                </a:r>
                <a:r>
                  <a:rPr lang="en-US" altLang="ko-KR" sz="2400" dirty="0" err="1"/>
                  <a:t>deconvolutional</a:t>
                </a:r>
                <a:r>
                  <a:rPr lang="en-US" altLang="ko-KR" sz="2400" dirty="0"/>
                  <a:t> network</a:t>
                </a:r>
              </a:p>
              <a:p>
                <a:pPr lvl="3"/>
                <a:r>
                  <a:rPr lang="en-US" altLang="ko-KR" sz="2000" dirty="0" err="1"/>
                  <a:t>Imagenet</a:t>
                </a:r>
                <a:r>
                  <a:rPr lang="en-US" altLang="ko-KR" sz="2000" dirty="0"/>
                  <a:t> 2012 </a:t>
                </a:r>
              </a:p>
              <a:p>
                <a:pPr lvl="3"/>
                <a:r>
                  <a:rPr lang="en-US" altLang="ko-KR" sz="2000" dirty="0"/>
                  <a:t>1000 classes</a:t>
                </a:r>
              </a:p>
              <a:p>
                <a:pPr lvl="3"/>
                <a:r>
                  <a:rPr lang="en-US" altLang="ko-KR" sz="2000" dirty="0"/>
                  <a:t>Resize</a:t>
                </a:r>
              </a:p>
              <a:p>
                <a:pPr lvl="3"/>
                <a:r>
                  <a:rPr lang="en-US" altLang="ko-KR" sz="2000" dirty="0"/>
                  <a:t>Centering : pixel-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sz="2000" dirty="0" smtClean="0"/>
                          <m:t>pixel</m:t>
                        </m:r>
                      </m:e>
                    </m:acc>
                  </m:oMath>
                </a14:m>
                <a:endParaRPr lang="en-US" altLang="ko-KR" sz="2000" dirty="0"/>
              </a:p>
              <a:p>
                <a:pPr lvl="3"/>
                <a:r>
                  <a:rPr lang="en-US" altLang="ko-KR" sz="2000" dirty="0"/>
                  <a:t>Validation data</a:t>
                </a:r>
                <a:r>
                  <a:rPr lang="ko-KR" altLang="en-US" sz="2000" dirty="0"/>
                  <a:t>로 </a:t>
                </a:r>
                <a:r>
                  <a:rPr lang="en-US" altLang="ko-KR" sz="2000" dirty="0" err="1"/>
                  <a:t>deconv</a:t>
                </a:r>
                <a:endParaRPr lang="en-US" altLang="ko-KR" sz="200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7" t="-1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82307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features that have strong grouping</a:t>
            </a:r>
            <a:r>
              <a:rPr lang="ko-KR" altLang="en-US" dirty="0"/>
              <a:t> </a:t>
            </a:r>
            <a:r>
              <a:rPr lang="en-US" altLang="ko-KR" dirty="0"/>
              <a:t>from the top 9 activations</a:t>
            </a:r>
          </a:p>
          <a:p>
            <a:pPr lvl="1"/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might focus on the background, not the foreground.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843" y="2146300"/>
            <a:ext cx="7491759" cy="463669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5572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Feature Evolution during Training</a:t>
            </a:r>
          </a:p>
          <a:p>
            <a:pPr lvl="1"/>
            <a:r>
              <a:rPr lang="ko-KR" altLang="en-US" dirty="0"/>
              <a:t>보다 정교한 이미지를 표현하기 위해서 높은 </a:t>
            </a:r>
            <a:r>
              <a:rPr lang="en-US" altLang="ko-KR" dirty="0"/>
              <a:t>epoch</a:t>
            </a:r>
            <a:r>
              <a:rPr lang="ko-KR" altLang="en-US" dirty="0"/>
              <a:t>가 필요</a:t>
            </a:r>
            <a:r>
              <a:rPr lang="en-US" altLang="ko-KR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87" y="2452687"/>
            <a:ext cx="11172825" cy="19526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4084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282058"/>
          </a:xfrm>
        </p:spPr>
        <p:txBody>
          <a:bodyPr>
            <a:normAutofit/>
          </a:bodyPr>
          <a:lstStyle/>
          <a:p>
            <a:r>
              <a:rPr lang="en-US" altLang="ko-KR" b="1" dirty="0"/>
              <a:t>Introduction</a:t>
            </a:r>
          </a:p>
          <a:p>
            <a:r>
              <a:rPr lang="en-US" altLang="ko-KR" b="1" dirty="0"/>
              <a:t>How to project the feature activations back to the input pixel space</a:t>
            </a:r>
          </a:p>
          <a:p>
            <a:r>
              <a:rPr lang="en-US" altLang="ko-KR" b="1" dirty="0"/>
              <a:t>Visualizing and understanding CNN</a:t>
            </a:r>
          </a:p>
          <a:p>
            <a:r>
              <a:rPr lang="en-US" altLang="ko-KR" b="1" dirty="0"/>
              <a:t>How can we find an image that maximizes some class score</a:t>
            </a:r>
          </a:p>
          <a:p>
            <a:r>
              <a:rPr lang="en-US" altLang="ko-KR" b="1" dirty="0"/>
              <a:t>Visualizing via Regularized optimization</a:t>
            </a:r>
          </a:p>
          <a:p>
            <a:r>
              <a:rPr lang="en-US" altLang="ko-KR" b="1" dirty="0"/>
              <a:t>Deep dream</a:t>
            </a:r>
          </a:p>
          <a:p>
            <a:r>
              <a:rPr lang="en-US" altLang="ko-KR" b="1" dirty="0"/>
              <a:t>Neural Style</a:t>
            </a:r>
          </a:p>
          <a:p>
            <a:r>
              <a:rPr lang="en-US" altLang="ko-KR" b="1" dirty="0"/>
              <a:t>Adversarial Examples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575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Feature Invariance</a:t>
            </a:r>
          </a:p>
          <a:p>
            <a:pPr lvl="1"/>
            <a:r>
              <a:rPr lang="ko-KR" altLang="en-US" dirty="0"/>
              <a:t>이미지를 </a:t>
            </a:r>
            <a:r>
              <a:rPr lang="en-US" altLang="ko-KR" dirty="0"/>
              <a:t>rotation, scale, vertical translation</a:t>
            </a:r>
            <a:r>
              <a:rPr lang="ko-KR" altLang="en-US" dirty="0"/>
              <a:t>을 한 후 유사도 거리 측정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3" y="2084372"/>
            <a:ext cx="9609137" cy="477362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40550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3" y="2084372"/>
            <a:ext cx="9609137" cy="4773628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Feature Invariance</a:t>
            </a:r>
          </a:p>
          <a:p>
            <a:pPr lvl="1"/>
            <a:r>
              <a:rPr lang="ko-KR" altLang="en-US" dirty="0"/>
              <a:t>이미지를 </a:t>
            </a:r>
            <a:r>
              <a:rPr lang="en-US" altLang="ko-KR" dirty="0"/>
              <a:t>rotation, scale, vertical translation</a:t>
            </a:r>
            <a:r>
              <a:rPr lang="ko-KR" altLang="en-US" dirty="0"/>
              <a:t>을 한 후 유사도 거리 측정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52800" y="2084372"/>
            <a:ext cx="2387600" cy="4773628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73737" y="2084372"/>
            <a:ext cx="2387600" cy="4773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20869" y="2084372"/>
            <a:ext cx="2387600" cy="4773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88620" y="2084372"/>
            <a:ext cx="2387600" cy="4773628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65518" y="2084372"/>
            <a:ext cx="2387600" cy="4773628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2241" y="208437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90FD8"/>
                </a:solidFill>
              </a:rPr>
              <a:t>Layer 1</a:t>
            </a:r>
          </a:p>
          <a:p>
            <a:r>
              <a:rPr lang="en-US" altLang="ko-KR" b="1" dirty="0">
                <a:solidFill>
                  <a:srgbClr val="F90FD8"/>
                </a:solidFill>
              </a:rPr>
              <a:t>feature</a:t>
            </a:r>
            <a:endParaRPr lang="ko-KR" altLang="en-US" b="1" dirty="0">
              <a:solidFill>
                <a:srgbClr val="F90FD8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8061" y="208437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90FD8"/>
                </a:solidFill>
              </a:rPr>
              <a:t>Layer 7</a:t>
            </a:r>
          </a:p>
          <a:p>
            <a:r>
              <a:rPr lang="en-US" altLang="ko-KR" b="1">
                <a:solidFill>
                  <a:srgbClr val="F90FD8"/>
                </a:solidFill>
              </a:rPr>
              <a:t>feature</a:t>
            </a:r>
            <a:endParaRPr lang="ko-KR" altLang="en-US" b="1" dirty="0">
              <a:solidFill>
                <a:srgbClr val="F90FD8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35418" y="21309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90FD8"/>
                </a:solidFill>
              </a:rPr>
              <a:t>P(true class)</a:t>
            </a:r>
            <a:endParaRPr lang="ko-KR" altLang="en-US" b="1" dirty="0">
              <a:solidFill>
                <a:srgbClr val="F90FD8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05611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Architecture Selection</a:t>
            </a:r>
          </a:p>
          <a:p>
            <a:pPr lvl="1"/>
            <a:r>
              <a:rPr lang="en-US" altLang="ko-KR" dirty="0"/>
              <a:t>1 layer: a mix of extremely high(a), low frequency information</a:t>
            </a:r>
          </a:p>
          <a:p>
            <a:pPr lvl="1"/>
            <a:r>
              <a:rPr lang="en-US" altLang="ko-KR" dirty="0"/>
              <a:t>2 layer: aliasing artifacts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327005"/>
            <a:ext cx="10134600" cy="31337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6900" y="3166668"/>
            <a:ext cx="1968500" cy="3581400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56919" y="3166668"/>
            <a:ext cx="6350000" cy="3581400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5400" y="3166668"/>
            <a:ext cx="1958975" cy="3560367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37400" y="2816645"/>
            <a:ext cx="184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90FD8"/>
                </a:solidFill>
              </a:rPr>
              <a:t>Layer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9787" y="2816645"/>
            <a:ext cx="184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90FD8"/>
                </a:solidFill>
              </a:rPr>
              <a:t>Layer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3269" y="5343867"/>
            <a:ext cx="184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90FD8"/>
                </a:solidFill>
              </a:rPr>
              <a:t>No scale, clipping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9216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Architecture Selection</a:t>
            </a:r>
          </a:p>
          <a:p>
            <a:pPr lvl="1"/>
            <a:r>
              <a:rPr lang="en-US" altLang="ko-KR" dirty="0"/>
              <a:t>1 layer: a mix of extremely high(a), low frequency information</a:t>
            </a:r>
          </a:p>
          <a:p>
            <a:pPr lvl="1"/>
            <a:r>
              <a:rPr lang="en-US" altLang="ko-KR" dirty="0"/>
              <a:t>2 layer: aliasing artifacts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70C0"/>
                </a:solidFill>
              </a:rPr>
              <a:t>The solution: the smaller stride and filter size</a:t>
            </a:r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327005"/>
            <a:ext cx="10134600" cy="31337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6900" y="3166668"/>
            <a:ext cx="1968500" cy="3581400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56919" y="3166668"/>
            <a:ext cx="6350000" cy="3581400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5400" y="3166668"/>
            <a:ext cx="1958975" cy="3560367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137400" y="2816645"/>
            <a:ext cx="184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90FD8"/>
                </a:solidFill>
              </a:rPr>
              <a:t>Layer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9787" y="2816645"/>
            <a:ext cx="184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90FD8"/>
                </a:solidFill>
              </a:rPr>
              <a:t>Layer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3269" y="5343867"/>
            <a:ext cx="184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90FD8"/>
                </a:solidFill>
              </a:rPr>
              <a:t>No scale, clipping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363391" y="4984241"/>
            <a:ext cx="2395538" cy="1514477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55706" y="3282158"/>
            <a:ext cx="3208337" cy="330914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22805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Occlusion sensitivity</a:t>
            </a:r>
          </a:p>
          <a:p>
            <a:pPr lvl="1"/>
            <a:r>
              <a:rPr lang="ko-KR" altLang="en-US" dirty="0"/>
              <a:t>학습된 모델이 실제로 객체의 위치를 식별할 수 있는가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Gray square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이미지를 가림</a:t>
            </a:r>
            <a:endParaRPr lang="en-US" altLang="ko-KR" dirty="0"/>
          </a:p>
          <a:p>
            <a:pPr lvl="2"/>
            <a:r>
              <a:rPr lang="ko-KR" altLang="en-US" dirty="0"/>
              <a:t>이 때 </a:t>
            </a:r>
            <a:r>
              <a:rPr lang="ko-KR" altLang="en-US" dirty="0" err="1"/>
              <a:t>타켓</a:t>
            </a:r>
            <a:r>
              <a:rPr lang="ko-KR" altLang="en-US" dirty="0"/>
              <a:t> 클래스의 확률이 얼마나 떨어지는지로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 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75" y="2794000"/>
            <a:ext cx="6844825" cy="39751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1146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Occlusion sensitivity</a:t>
            </a:r>
          </a:p>
          <a:p>
            <a:pPr lvl="1"/>
            <a:r>
              <a:rPr lang="ko-KR" altLang="en-US" dirty="0"/>
              <a:t>학습된 모델이 실제로 객체의 위치를 식별할 수 있는가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Gray square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이미지를 가림</a:t>
            </a:r>
            <a:endParaRPr lang="en-US" altLang="ko-KR" dirty="0"/>
          </a:p>
          <a:p>
            <a:pPr lvl="2"/>
            <a:r>
              <a:rPr lang="ko-KR" altLang="en-US" dirty="0"/>
              <a:t>이 때 </a:t>
            </a:r>
            <a:r>
              <a:rPr lang="ko-KR" altLang="en-US" dirty="0" err="1"/>
              <a:t>타켓</a:t>
            </a:r>
            <a:r>
              <a:rPr lang="ko-KR" altLang="en-US" dirty="0"/>
              <a:t> 클래스의 확률이 얼마나 떨어지는지로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 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375" y="2794000"/>
            <a:ext cx="6844825" cy="39751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72630" y="2794000"/>
            <a:ext cx="2607469" cy="3975100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90FD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880099" y="2794000"/>
            <a:ext cx="2959101" cy="397510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0" y="2794000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90FD8"/>
                </a:solidFill>
              </a:rPr>
              <a:t>Feature map</a:t>
            </a:r>
            <a:endParaRPr lang="ko-KR" altLang="en-US" dirty="0">
              <a:solidFill>
                <a:srgbClr val="F90FD8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02400" y="2782332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90FD8"/>
                </a:solidFill>
              </a:rPr>
              <a:t>Class probability </a:t>
            </a:r>
            <a:endParaRPr lang="ko-KR" altLang="en-US" dirty="0">
              <a:solidFill>
                <a:srgbClr val="F90FD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1823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Correspondence analysis</a:t>
            </a:r>
          </a:p>
          <a:p>
            <a:pPr lvl="1"/>
            <a:r>
              <a:rPr lang="ko-KR" altLang="en-US" sz="2000" dirty="0"/>
              <a:t>다른 이미지들</a:t>
            </a:r>
            <a:r>
              <a:rPr lang="en-US" altLang="ko-KR" sz="2000" dirty="0"/>
              <a:t>(</a:t>
            </a:r>
            <a:r>
              <a:rPr lang="ko-KR" altLang="en-US" sz="2000" dirty="0"/>
              <a:t>개 그림</a:t>
            </a:r>
            <a:r>
              <a:rPr lang="en-US" altLang="ko-KR" sz="2000" dirty="0"/>
              <a:t>)</a:t>
            </a:r>
            <a:r>
              <a:rPr lang="ko-KR" altLang="en-US" sz="2000" dirty="0"/>
              <a:t>에서 특정 </a:t>
            </a:r>
            <a:r>
              <a:rPr lang="en-US" altLang="ko-KR" sz="2000" dirty="0"/>
              <a:t>Object part(</a:t>
            </a:r>
            <a:r>
              <a:rPr lang="ko-KR" altLang="en-US" sz="2000" dirty="0"/>
              <a:t>눈</a:t>
            </a:r>
            <a:r>
              <a:rPr lang="en-US" altLang="ko-KR" sz="2000" dirty="0"/>
              <a:t>,</a:t>
            </a:r>
            <a:r>
              <a:rPr lang="ko-KR" altLang="en-US" sz="2000" dirty="0"/>
              <a:t>코</a:t>
            </a:r>
            <a:r>
              <a:rPr lang="en-US" altLang="ko-KR" sz="2000" dirty="0"/>
              <a:t>)</a:t>
            </a:r>
            <a:r>
              <a:rPr lang="ko-KR" altLang="en-US" sz="2000" dirty="0"/>
              <a:t>들이 잘 대응을 </a:t>
            </a:r>
            <a:r>
              <a:rPr lang="ko-KR" altLang="en-US" sz="2000" dirty="0" err="1"/>
              <a:t>하는가를</a:t>
            </a:r>
            <a:r>
              <a:rPr lang="ko-KR" altLang="en-US" sz="2000" dirty="0"/>
              <a:t> 알아보는 분석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12" y="3195237"/>
            <a:ext cx="5871128" cy="33428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340" y="3305654"/>
            <a:ext cx="5004860" cy="16926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952" y="2171687"/>
            <a:ext cx="1362075" cy="352425"/>
          </a:xfrm>
          <a:prstGeom prst="rect">
            <a:avLst/>
          </a:prstGeom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163" y="2138349"/>
            <a:ext cx="4533900" cy="41910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684658" y="2194377"/>
            <a:ext cx="3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9695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Correspondence analysis</a:t>
            </a:r>
          </a:p>
          <a:p>
            <a:pPr lvl="1"/>
            <a:r>
              <a:rPr lang="ko-KR" altLang="en-US" sz="2000" dirty="0"/>
              <a:t>다른 이미지들</a:t>
            </a:r>
            <a:r>
              <a:rPr lang="en-US" altLang="ko-KR" sz="2000" dirty="0"/>
              <a:t>(</a:t>
            </a:r>
            <a:r>
              <a:rPr lang="ko-KR" altLang="en-US" sz="2000" dirty="0"/>
              <a:t>개 그림</a:t>
            </a:r>
            <a:r>
              <a:rPr lang="en-US" altLang="ko-KR" sz="2000" dirty="0"/>
              <a:t>)</a:t>
            </a:r>
            <a:r>
              <a:rPr lang="ko-KR" altLang="en-US" sz="2000" dirty="0"/>
              <a:t>에서 특정 </a:t>
            </a:r>
            <a:r>
              <a:rPr lang="en-US" altLang="ko-KR" sz="2000" dirty="0"/>
              <a:t>Object part(</a:t>
            </a:r>
            <a:r>
              <a:rPr lang="ko-KR" altLang="en-US" sz="2000" dirty="0"/>
              <a:t>눈</a:t>
            </a:r>
            <a:r>
              <a:rPr lang="en-US" altLang="ko-KR" sz="2000" dirty="0"/>
              <a:t>,</a:t>
            </a:r>
            <a:r>
              <a:rPr lang="ko-KR" altLang="en-US" sz="2000" dirty="0"/>
              <a:t>코</a:t>
            </a:r>
            <a:r>
              <a:rPr lang="en-US" altLang="ko-KR" sz="2000" dirty="0"/>
              <a:t>)</a:t>
            </a:r>
            <a:r>
              <a:rPr lang="ko-KR" altLang="en-US" sz="2000" dirty="0"/>
              <a:t>들이 잘 대응을 </a:t>
            </a:r>
            <a:r>
              <a:rPr lang="ko-KR" altLang="en-US" sz="2000" dirty="0" err="1"/>
              <a:t>하는가를</a:t>
            </a:r>
            <a:r>
              <a:rPr lang="ko-KR" altLang="en-US" sz="2000" dirty="0"/>
              <a:t> 알아보는 분석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and understanding CNN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12" y="3195237"/>
            <a:ext cx="5871128" cy="33428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340" y="3305654"/>
            <a:ext cx="5004860" cy="16926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952" y="2171687"/>
            <a:ext cx="1362075" cy="352425"/>
          </a:xfrm>
          <a:prstGeom prst="rect">
            <a:avLst/>
          </a:prstGeom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163" y="2138349"/>
            <a:ext cx="4533900" cy="41910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684658" y="2194377"/>
            <a:ext cx="3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8425" y="2659323"/>
            <a:ext cx="1732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원래 이미지 벡터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91989" y="2654662"/>
            <a:ext cx="1394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특정 부분을 </a:t>
            </a:r>
            <a:endParaRPr lang="en-US" altLang="ko-KR" sz="1200" dirty="0"/>
          </a:p>
          <a:p>
            <a:r>
              <a:rPr lang="ko-KR" altLang="en-US" sz="1200" dirty="0"/>
              <a:t>가린 이미지 벡터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624959" y="2708733"/>
                <a:ext cx="40385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200" i="1" smtClean="0">
                        <a:solidFill>
                          <a:srgbClr val="F90FD8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1200" dirty="0">
                    <a:solidFill>
                      <a:srgbClr val="F90FD8"/>
                    </a:solidFill>
                  </a:rPr>
                  <a:t> 의일관성을 측정하고 싶음 </a:t>
                </a:r>
                <a:r>
                  <a:rPr lang="en-US" altLang="ko-KR" sz="1200" dirty="0">
                    <a:solidFill>
                      <a:srgbClr val="F90FD8"/>
                    </a:solidFill>
                  </a:rPr>
                  <a:t>=&gt; Hamming distance</a:t>
                </a:r>
                <a:endParaRPr lang="ko-KR" altLang="en-US" sz="1200" dirty="0">
                  <a:solidFill>
                    <a:srgbClr val="F90FD8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959" y="2708733"/>
                <a:ext cx="4038547" cy="276999"/>
              </a:xfrm>
              <a:prstGeom prst="rect">
                <a:avLst/>
              </a:prstGeom>
              <a:blipFill>
                <a:blip r:embed="rId6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>
            <a:stCxn id="10" idx="0"/>
          </p:cNvCxnSpPr>
          <p:nvPr/>
        </p:nvCxnSpPr>
        <p:spPr>
          <a:xfrm flipV="1">
            <a:off x="1374910" y="2451556"/>
            <a:ext cx="431588" cy="20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419620" y="2470340"/>
            <a:ext cx="449033" cy="14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8052725" y="758268"/>
            <a:ext cx="4139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CMBX12"/>
              </a:rPr>
              <a:t>Visualizing and Understanding Convolutional Networks, </a:t>
            </a:r>
            <a:r>
              <a:rPr lang="en-US" altLang="ko-KR" sz="1000" dirty="0"/>
              <a:t>Matthew D. </a:t>
            </a:r>
            <a:r>
              <a:rPr lang="en-US" altLang="ko-KR" sz="1000" dirty="0" err="1"/>
              <a:t>Zeiler</a:t>
            </a:r>
            <a:endParaRPr lang="ko-KR" altLang="en-US" sz="1000" dirty="0"/>
          </a:p>
        </p:txBody>
      </p:sp>
      <p:pic>
        <p:nvPicPr>
          <p:cNvPr id="1026" name="Picture 2" descr="hamming distance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917" y="2073778"/>
            <a:ext cx="1935642" cy="104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219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28205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to project the feature activations back to the input pixel space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and understanding CNN</a:t>
            </a:r>
          </a:p>
          <a:p>
            <a:r>
              <a:rPr lang="en-US" altLang="ko-KR" b="1" dirty="0"/>
              <a:t>How can we find an image that maximizes some class score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via Regularized optimization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Deep dream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Neural Style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Adversarial Examples</a:t>
            </a: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56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Maximizes some class score</a:t>
            </a:r>
          </a:p>
          <a:p>
            <a:pPr lvl="1"/>
            <a:r>
              <a:rPr lang="ko-KR" altLang="ko-KR" dirty="0"/>
              <a:t>전체 파라미터들을 고정시킨 후 임의적으로 스코어</a:t>
            </a:r>
            <a:r>
              <a:rPr lang="en-US" altLang="ko-KR" dirty="0">
                <a:solidFill>
                  <a:srgbClr val="7030A0"/>
                </a:solidFill>
              </a:rPr>
              <a:t>(class)</a:t>
            </a:r>
            <a:r>
              <a:rPr lang="ko-KR" altLang="ko-KR" dirty="0"/>
              <a:t>를 </a:t>
            </a:r>
            <a:r>
              <a:rPr lang="ko-KR" altLang="ko-KR" dirty="0" err="1"/>
              <a:t>최대화시</a:t>
            </a:r>
            <a:r>
              <a:rPr lang="ko-KR" altLang="en-US" dirty="0" err="1"/>
              <a:t>키고자</a:t>
            </a:r>
            <a:r>
              <a:rPr lang="ko-KR" altLang="en-US" dirty="0"/>
              <a:t> </a:t>
            </a:r>
            <a:r>
              <a:rPr lang="ko-KR" altLang="ko-KR" dirty="0"/>
              <a:t>함</a:t>
            </a:r>
            <a:r>
              <a:rPr lang="en-US" altLang="ko-KR" dirty="0"/>
              <a:t>(with Regularization)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>
                <a:solidFill>
                  <a:srgbClr val="7030A0"/>
                </a:solidFill>
              </a:rPr>
              <a:t>학습과정에서 </a:t>
            </a:r>
            <a:r>
              <a:rPr lang="en-US" altLang="ko-KR" dirty="0">
                <a:solidFill>
                  <a:srgbClr val="7030A0"/>
                </a:solidFill>
              </a:rPr>
              <a:t>weight</a:t>
            </a:r>
            <a:r>
              <a:rPr lang="ko-KR" altLang="en-US" dirty="0">
                <a:solidFill>
                  <a:srgbClr val="7030A0"/>
                </a:solidFill>
              </a:rPr>
              <a:t>고정시키고</a:t>
            </a:r>
            <a:r>
              <a:rPr lang="en-US" altLang="ko-KR" dirty="0">
                <a:solidFill>
                  <a:srgbClr val="7030A0"/>
                </a:solidFill>
              </a:rPr>
              <a:t>, input image</a:t>
            </a:r>
            <a:r>
              <a:rPr lang="ko-KR" altLang="en-US" dirty="0">
                <a:solidFill>
                  <a:srgbClr val="7030A0"/>
                </a:solidFill>
              </a:rPr>
              <a:t>에 관해 최적화가 수행 됨</a:t>
            </a:r>
            <a:endParaRPr lang="en-US" altLang="ko-KR" dirty="0">
              <a:solidFill>
                <a:srgbClr val="7030A0"/>
              </a:solidFill>
            </a:endParaRPr>
          </a:p>
          <a:p>
            <a:pPr marL="1600200" lvl="2"/>
            <a:r>
              <a:rPr lang="en-US" altLang="ko-KR" dirty="0"/>
              <a:t>Zero image</a:t>
            </a:r>
            <a:r>
              <a:rPr lang="ko-KR" altLang="en-US" dirty="0"/>
              <a:t>로 초기화</a:t>
            </a:r>
            <a:r>
              <a:rPr lang="en-US" altLang="ko-KR" dirty="0"/>
              <a:t>(=zero-centered image data)</a:t>
            </a:r>
          </a:p>
          <a:p>
            <a:pPr marL="1600200" lvl="2"/>
            <a:r>
              <a:rPr lang="en-US" altLang="ko-KR" dirty="0"/>
              <a:t>Zero image </a:t>
            </a:r>
            <a:r>
              <a:rPr lang="ko-KR" altLang="ko-KR" dirty="0"/>
              <a:t>관심있는 스코어를 </a:t>
            </a:r>
            <a:r>
              <a:rPr lang="ko-KR" altLang="ko-KR" dirty="0" err="1"/>
              <a:t>제와한</a:t>
            </a:r>
            <a:r>
              <a:rPr lang="ko-KR" altLang="ko-KR" dirty="0"/>
              <a:t> 부분들을 </a:t>
            </a:r>
            <a:r>
              <a:rPr lang="en-US" altLang="ko-KR" dirty="0"/>
              <a:t>0</a:t>
            </a:r>
            <a:r>
              <a:rPr lang="ko-KR" altLang="ko-KR" dirty="0"/>
              <a:t>으로 바꿈</a:t>
            </a:r>
            <a:endParaRPr lang="en-US" altLang="ko-KR" dirty="0"/>
          </a:p>
          <a:p>
            <a:pPr marL="1600200" lvl="2"/>
            <a:r>
              <a:rPr lang="en-US" altLang="ko-KR" dirty="0"/>
              <a:t>Backward pass</a:t>
            </a:r>
            <a:r>
              <a:rPr lang="ko-KR" altLang="en-US" dirty="0"/>
              <a:t>에서 </a:t>
            </a:r>
            <a:r>
              <a:rPr lang="ko-KR" altLang="ko-KR" dirty="0"/>
              <a:t>무엇이 바뀌었는가 확인</a:t>
            </a:r>
            <a:r>
              <a:rPr lang="en-US" altLang="ko-KR" dirty="0"/>
              <a:t>, </a:t>
            </a:r>
            <a:r>
              <a:rPr lang="ko-KR" altLang="ko-KR" dirty="0"/>
              <a:t>그리고 </a:t>
            </a:r>
            <a:r>
              <a:rPr lang="ko-KR" altLang="en-US" dirty="0">
                <a:solidFill>
                  <a:srgbClr val="7030A0"/>
                </a:solidFill>
              </a:rPr>
              <a:t>이미지</a:t>
            </a:r>
            <a:r>
              <a:rPr lang="en-US" altLang="ko-KR" dirty="0">
                <a:solidFill>
                  <a:srgbClr val="7030A0"/>
                </a:solidFill>
              </a:rPr>
              <a:t>(score)</a:t>
            </a:r>
            <a:r>
              <a:rPr lang="ko-KR" altLang="en-US" dirty="0">
                <a:solidFill>
                  <a:srgbClr val="7030A0"/>
                </a:solidFill>
              </a:rPr>
              <a:t> </a:t>
            </a:r>
            <a:r>
              <a:rPr lang="ko-KR" altLang="ko-KR" dirty="0">
                <a:solidFill>
                  <a:srgbClr val="7030A0"/>
                </a:solidFill>
              </a:rPr>
              <a:t>업데이트 </a:t>
            </a:r>
            <a:endParaRPr lang="en-US" altLang="ko-KR" dirty="0">
              <a:solidFill>
                <a:srgbClr val="7030A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0199" y="113109"/>
            <a:ext cx="9349059" cy="484981"/>
          </a:xfrm>
        </p:spPr>
        <p:txBody>
          <a:bodyPr>
            <a:normAutofit/>
          </a:bodyPr>
          <a:lstStyle/>
          <a:p>
            <a:r>
              <a:rPr lang="en-US" altLang="ko-KR" dirty="0"/>
              <a:t>Visualizing focused on the classes with </a:t>
            </a:r>
            <a:r>
              <a:rPr lang="en-US" altLang="ko-KR" dirty="0"/>
              <a:t>saliency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43" y="2410165"/>
            <a:ext cx="3876675" cy="87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9727" y="3377541"/>
            <a:ext cx="343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Score from image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cxnSpLocks/>
          </p:cNvCxnSpPr>
          <p:nvPr/>
        </p:nvCxnSpPr>
        <p:spPr>
          <a:xfrm flipV="1">
            <a:off x="2765502" y="3077737"/>
            <a:ext cx="211678" cy="2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cxnSpLocks/>
          </p:cNvCxnSpPr>
          <p:nvPr/>
        </p:nvCxnSpPr>
        <p:spPr>
          <a:xfrm flipH="1" flipV="1">
            <a:off x="4582955" y="3123275"/>
            <a:ext cx="332563" cy="254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582955" y="3377541"/>
            <a:ext cx="1982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L2 Regularization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096000" y="77216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latin typeface="NimbusRomNo9L-Medi"/>
              </a:rPr>
              <a:t>Deep Inside Convolutional Networks: </a:t>
            </a:r>
            <a:r>
              <a:rPr lang="en-US" altLang="ko-KR" sz="1000" dirty="0" err="1">
                <a:latin typeface="NimbusRomNo9L-Medi"/>
              </a:rPr>
              <a:t>Visualising</a:t>
            </a:r>
            <a:r>
              <a:rPr lang="en-US" altLang="ko-KR" sz="1000" dirty="0">
                <a:latin typeface="NimbusRomNo9L-Medi"/>
              </a:rPr>
              <a:t> Image Classification Models and Saliency Maps, </a:t>
            </a:r>
            <a:r>
              <a:rPr lang="en-US" altLang="ko-KR" sz="1000" dirty="0"/>
              <a:t>Karen </a:t>
            </a:r>
            <a:r>
              <a:rPr lang="en-US" altLang="ko-KR" sz="1000" dirty="0" err="1"/>
              <a:t>Simonyan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0122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Raw activation of conv net</a:t>
            </a:r>
          </a:p>
          <a:p>
            <a:pPr lvl="1"/>
            <a:r>
              <a:rPr lang="ko-KR" altLang="ko-KR" dirty="0"/>
              <a:t>가장 쉽게 직관적으로 이해</a:t>
            </a:r>
            <a:r>
              <a:rPr lang="en-US" altLang="ko-KR" dirty="0"/>
              <a:t> </a:t>
            </a:r>
            <a:r>
              <a:rPr lang="ko-KR" altLang="ko-KR" dirty="0"/>
              <a:t>할</a:t>
            </a:r>
            <a:r>
              <a:rPr lang="en-US" altLang="ko-KR" dirty="0"/>
              <a:t> </a:t>
            </a:r>
            <a:r>
              <a:rPr lang="ko-KR" altLang="ko-KR" dirty="0"/>
              <a:t>수 있</a:t>
            </a:r>
            <a:r>
              <a:rPr lang="ko-KR" altLang="en-US" dirty="0"/>
              <a:t>음</a:t>
            </a:r>
            <a:endParaRPr lang="en-US" altLang="ko-KR" dirty="0"/>
          </a:p>
          <a:p>
            <a:pPr lvl="1"/>
            <a:r>
              <a:rPr lang="ko-KR" altLang="ko-KR" dirty="0"/>
              <a:t>뭐가 어떻게 되가는지 </a:t>
            </a:r>
            <a:r>
              <a:rPr lang="ko-KR" altLang="en-US" dirty="0"/>
              <a:t>해석적으로 알기 어려움</a:t>
            </a:r>
            <a:endParaRPr lang="en-US" altLang="ko-KR" b="1" dirty="0"/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92" y="2757713"/>
            <a:ext cx="7896657" cy="37077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712" y="859884"/>
            <a:ext cx="2043724" cy="59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06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972263"/>
                <a:ext cx="11430000" cy="5026820"/>
              </a:xfrm>
            </p:spPr>
            <p:txBody>
              <a:bodyPr/>
              <a:lstStyle/>
              <a:p>
                <a:r>
                  <a:rPr lang="en-US" altLang="ko-KR" dirty="0"/>
                  <a:t>Linear class score</a:t>
                </a:r>
              </a:p>
              <a:p>
                <a:pPr lvl="1"/>
                <a:r>
                  <a:rPr lang="en-US" altLang="ko-KR" dirty="0"/>
                  <a:t>Deep </a:t>
                </a:r>
                <a:r>
                  <a:rPr lang="en-US" altLang="ko-KR" dirty="0" err="1"/>
                  <a:t>ConvNets</a:t>
                </a:r>
                <a:r>
                  <a:rPr lang="ko-KR" altLang="en-US" dirty="0"/>
                  <a:t>에서는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함수가 비선형 함수가 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특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정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한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점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에 대해 근사한 선형 함수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구할 수 있음</a:t>
                </a:r>
                <a:r>
                  <a:rPr lang="en-US" altLang="ko-KR" dirty="0"/>
                  <a:t>(</a:t>
                </a:r>
                <a:r>
                  <a:rPr lang="en-US" altLang="ko-KR" dirty="0">
                    <a:latin typeface="NimbusRomNo9L-Regu"/>
                  </a:rPr>
                  <a:t>Taylor expansion)</a:t>
                </a:r>
                <a:endParaRPr lang="ko-KR" altLang="en-US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972263"/>
                <a:ext cx="11430000" cy="5026820"/>
              </a:xfrm>
              <a:blipFill>
                <a:blip r:embed="rId3"/>
                <a:stretch>
                  <a:fillRect l="-907" t="-1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Visualizing focused on the classes with saliency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024306" y="2504259"/>
            <a:ext cx="8619855" cy="2652103"/>
            <a:chOff x="1024306" y="2051186"/>
            <a:chExt cx="8619855" cy="26521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306" y="2077618"/>
              <a:ext cx="2886075" cy="6858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4915" y="2462510"/>
              <a:ext cx="4649246" cy="37829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8283" y="2935085"/>
              <a:ext cx="2976563" cy="35215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4306" y="2949421"/>
              <a:ext cx="2733675" cy="6572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96276" y="3679978"/>
              <a:ext cx="1727886" cy="1023311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958371" y="2051186"/>
              <a:ext cx="2787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NimbusRomNo9L-Regu"/>
                </a:rPr>
                <a:t>First-order Taylor expansion</a:t>
              </a:r>
              <a:endParaRPr lang="ko-KR" altLang="en-US" dirty="0"/>
            </a:p>
          </p:txBody>
        </p:sp>
        <p:sp>
          <p:nvSpPr>
            <p:cNvPr id="16" name="화살표: 왼쪽으로 구부러짐 15"/>
            <p:cNvSpPr/>
            <p:nvPr/>
          </p:nvSpPr>
          <p:spPr>
            <a:xfrm>
              <a:off x="4170770" y="2180627"/>
              <a:ext cx="411356" cy="1236056"/>
            </a:xfrm>
            <a:prstGeom prst="curved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/>
            <p:cNvCxnSpPr>
              <a:cxnSpLocks/>
              <a:stCxn id="11" idx="1"/>
            </p:cNvCxnSpPr>
            <p:nvPr/>
          </p:nvCxnSpPr>
          <p:spPr>
            <a:xfrm flipH="1" flipV="1">
              <a:off x="2797844" y="3496374"/>
              <a:ext cx="698432" cy="695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6096000" y="77216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latin typeface="NimbusRomNo9L-Medi"/>
              </a:rPr>
              <a:t>Deep Inside Convolutional Networks: </a:t>
            </a:r>
            <a:r>
              <a:rPr lang="en-US" altLang="ko-KR" sz="1000" dirty="0" err="1">
                <a:latin typeface="NimbusRomNo9L-Medi"/>
              </a:rPr>
              <a:t>Visualising</a:t>
            </a:r>
            <a:r>
              <a:rPr lang="en-US" altLang="ko-KR" sz="1000" dirty="0">
                <a:latin typeface="NimbusRomNo9L-Medi"/>
              </a:rPr>
              <a:t> Image Classification Models and Saliency Maps, </a:t>
            </a:r>
            <a:r>
              <a:rPr lang="en-US" altLang="ko-KR" sz="1000" dirty="0"/>
              <a:t>Karen </a:t>
            </a:r>
            <a:r>
              <a:rPr lang="en-US" altLang="ko-KR" sz="1000" dirty="0" err="1"/>
              <a:t>Simonyan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40774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Visualizing focused on the classes with saliency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results of focusing on the classes</a:t>
            </a:r>
          </a:p>
          <a:p>
            <a:pPr lvl="1"/>
            <a:r>
              <a:rPr lang="en-US" altLang="ko-KR" dirty="0"/>
              <a:t>Gradient signal </a:t>
            </a:r>
            <a:r>
              <a:rPr lang="ko-KR" altLang="en-US" dirty="0"/>
              <a:t>로 형성된 이미지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8" y="2182184"/>
            <a:ext cx="6012685" cy="42833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444" y="2182184"/>
            <a:ext cx="5925725" cy="42833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96000" y="77216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latin typeface="NimbusRomNo9L-Medi"/>
              </a:rPr>
              <a:t>Deep Inside Convolutional Networks: </a:t>
            </a:r>
            <a:r>
              <a:rPr lang="en-US" altLang="ko-KR" sz="1000" dirty="0" err="1">
                <a:latin typeface="NimbusRomNo9L-Medi"/>
              </a:rPr>
              <a:t>Visualising</a:t>
            </a:r>
            <a:r>
              <a:rPr lang="en-US" altLang="ko-KR" sz="1000" dirty="0">
                <a:latin typeface="NimbusRomNo9L-Medi"/>
              </a:rPr>
              <a:t> Image Classification Models and Saliency Maps, </a:t>
            </a:r>
            <a:r>
              <a:rPr lang="en-US" altLang="ko-KR" sz="1000" dirty="0"/>
              <a:t>Karen </a:t>
            </a:r>
            <a:r>
              <a:rPr lang="en-US" altLang="ko-KR" sz="1000" dirty="0" err="1"/>
              <a:t>Simonyan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59828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07230"/>
            <a:ext cx="11430000" cy="5026820"/>
          </a:xfrm>
        </p:spPr>
        <p:txBody>
          <a:bodyPr/>
          <a:lstStyle/>
          <a:p>
            <a:r>
              <a:rPr lang="en-US" altLang="ko-KR" dirty="0"/>
              <a:t>Class Saliency Extraction</a:t>
            </a:r>
          </a:p>
          <a:p>
            <a:pPr lvl="1"/>
            <a:r>
              <a:rPr lang="ko-KR" altLang="en-US" dirty="0"/>
              <a:t>픽셀마다 </a:t>
            </a:r>
            <a:r>
              <a:rPr lang="en-US" altLang="ko-KR" dirty="0"/>
              <a:t>w </a:t>
            </a:r>
            <a:r>
              <a:rPr lang="ko-KR" altLang="en-US" dirty="0"/>
              <a:t>값이 존재</a:t>
            </a:r>
            <a:endParaRPr lang="en-US" altLang="ko-KR" dirty="0"/>
          </a:p>
          <a:p>
            <a:pPr lvl="1"/>
            <a:r>
              <a:rPr lang="en-US" altLang="ko-KR" dirty="0"/>
              <a:t>M: saliency feature map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focused on the classes with saliency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52" y="2813941"/>
            <a:ext cx="2447925" cy="466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52" y="4148583"/>
            <a:ext cx="3533775" cy="514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4440" y="2921619"/>
            <a:ext cx="2018371" cy="3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grey scale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35552" y="4202584"/>
            <a:ext cx="236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multi scale (RGB)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096000" y="77216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latin typeface="NimbusRomNo9L-Medi"/>
              </a:rPr>
              <a:t>Deep Inside Convolutional Networks: </a:t>
            </a:r>
            <a:r>
              <a:rPr lang="en-US" altLang="ko-KR" sz="1000" dirty="0" err="1">
                <a:latin typeface="NimbusRomNo9L-Medi"/>
              </a:rPr>
              <a:t>Visualising</a:t>
            </a:r>
            <a:r>
              <a:rPr lang="en-US" altLang="ko-KR" sz="1000" dirty="0">
                <a:latin typeface="NimbusRomNo9L-Medi"/>
              </a:rPr>
              <a:t> Image Classification Models and Saliency Maps, </a:t>
            </a:r>
            <a:r>
              <a:rPr lang="en-US" altLang="ko-KR" sz="1000" dirty="0"/>
              <a:t>Karen </a:t>
            </a:r>
            <a:r>
              <a:rPr lang="en-US" altLang="ko-KR" sz="1000" dirty="0" err="1"/>
              <a:t>Simonyan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95134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동일 이미지를 조금씩 수정한</a:t>
            </a:r>
            <a:r>
              <a:rPr lang="en-US" altLang="ko-KR" dirty="0"/>
              <a:t>10</a:t>
            </a:r>
            <a:r>
              <a:rPr lang="ko-KR" altLang="en-US" dirty="0"/>
              <a:t>개 </a:t>
            </a:r>
            <a:r>
              <a:rPr lang="en-US" altLang="ko-KR" dirty="0"/>
              <a:t>(cropped, reflected) sub-images</a:t>
            </a:r>
            <a:r>
              <a:rPr lang="ko-KR" altLang="en-US" dirty="0"/>
              <a:t>를 평균한 </a:t>
            </a:r>
            <a:r>
              <a:rPr lang="en-US" altLang="ko-KR" dirty="0"/>
              <a:t>saliency maps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focused on the classes with saliency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64" y="2134917"/>
            <a:ext cx="8854474" cy="42302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0" y="77216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latin typeface="NimbusRomNo9L-Medi"/>
              </a:rPr>
              <a:t>Deep Inside Convolutional Networks: </a:t>
            </a:r>
            <a:r>
              <a:rPr lang="en-US" altLang="ko-KR" sz="1000" dirty="0" err="1">
                <a:latin typeface="NimbusRomNo9L-Medi"/>
              </a:rPr>
              <a:t>Visualising</a:t>
            </a:r>
            <a:r>
              <a:rPr lang="en-US" altLang="ko-KR" sz="1000" dirty="0">
                <a:latin typeface="NimbusRomNo9L-Medi"/>
              </a:rPr>
              <a:t> Image Classification Models and Saliency Maps, </a:t>
            </a:r>
            <a:r>
              <a:rPr lang="en-US" altLang="ko-KR" sz="1000" dirty="0"/>
              <a:t>Karen </a:t>
            </a:r>
            <a:r>
              <a:rPr lang="en-US" altLang="ko-KR" sz="1000" dirty="0" err="1"/>
              <a:t>Simonyan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05434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Pros and cons</a:t>
            </a:r>
          </a:p>
          <a:p>
            <a:pPr lvl="1"/>
            <a:r>
              <a:rPr lang="en-US" altLang="ko-KR" dirty="0"/>
              <a:t>No additional annotation is required (Object bounding boxes, or segmentation masks)</a:t>
            </a:r>
          </a:p>
          <a:p>
            <a:pPr lvl="1"/>
            <a:r>
              <a:rPr lang="en-US" altLang="ko-KR" dirty="0"/>
              <a:t>The computation is very quick ,</a:t>
            </a:r>
            <a:r>
              <a:rPr lang="ko-KR" altLang="en-US" dirty="0"/>
              <a:t> </a:t>
            </a:r>
            <a:r>
              <a:rPr lang="en-US" altLang="ko-KR" dirty="0"/>
              <a:t>but it is hard to make the significant performance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focused on the classes with saliency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29" y="3445186"/>
            <a:ext cx="7832491" cy="30203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96000" y="77216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latin typeface="NimbusRomNo9L-Medi"/>
              </a:rPr>
              <a:t>Deep Inside Convolutional Networks: </a:t>
            </a:r>
            <a:r>
              <a:rPr lang="en-US" altLang="ko-KR" sz="1000" dirty="0" err="1">
                <a:latin typeface="NimbusRomNo9L-Medi"/>
              </a:rPr>
              <a:t>Visualising</a:t>
            </a:r>
            <a:r>
              <a:rPr lang="en-US" altLang="ko-KR" sz="1000" dirty="0">
                <a:latin typeface="NimbusRomNo9L-Medi"/>
              </a:rPr>
              <a:t> Image Classification Models and Saliency Maps, </a:t>
            </a:r>
            <a:r>
              <a:rPr lang="en-US" altLang="ko-KR" sz="1000" dirty="0"/>
              <a:t>Karen </a:t>
            </a:r>
            <a:r>
              <a:rPr lang="en-US" altLang="ko-KR" sz="1000" dirty="0" err="1"/>
              <a:t>Simonyan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45190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Pros and cons</a:t>
            </a:r>
          </a:p>
          <a:p>
            <a:pPr lvl="1"/>
            <a:r>
              <a:rPr lang="en-US" altLang="ko-KR" dirty="0"/>
              <a:t>No additional annotation is required (Object bounding boxes, or segmentation masks)</a:t>
            </a:r>
          </a:p>
          <a:p>
            <a:pPr lvl="1"/>
            <a:r>
              <a:rPr lang="en-US" altLang="ko-KR" dirty="0"/>
              <a:t>The computation is very quick ,</a:t>
            </a:r>
            <a:r>
              <a:rPr lang="ko-KR" altLang="en-US" dirty="0"/>
              <a:t> </a:t>
            </a:r>
            <a:r>
              <a:rPr lang="en-US" altLang="ko-KR" dirty="0"/>
              <a:t>but it is hard to make the significant performance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focused on the classes with saliency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29" y="3445186"/>
            <a:ext cx="7832491" cy="3020306"/>
          </a:xfrm>
          <a:prstGeom prst="rect">
            <a:avLst/>
          </a:prstGeom>
        </p:spPr>
      </p:pic>
      <p:sp>
        <p:nvSpPr>
          <p:cNvPr id="7" name="사각형: 둥근 모서리 6"/>
          <p:cNvSpPr/>
          <p:nvPr/>
        </p:nvSpPr>
        <p:spPr>
          <a:xfrm>
            <a:off x="5863374" y="3226900"/>
            <a:ext cx="1862254" cy="3456878"/>
          </a:xfrm>
          <a:prstGeom prst="roundRect">
            <a:avLst/>
          </a:prstGeom>
          <a:noFill/>
          <a:ln>
            <a:solidFill>
              <a:srgbClr val="F90F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26750" y="2798855"/>
            <a:ext cx="433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90FD8"/>
                </a:solidFill>
              </a:rPr>
              <a:t>Gaussian mixed model [foreground(95%) + background(30%)]</a:t>
            </a:r>
            <a:endParaRPr lang="ko-KR" altLang="en-US" dirty="0">
              <a:solidFill>
                <a:srgbClr val="F90FD8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96000" y="77216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latin typeface="NimbusRomNo9L-Medi"/>
              </a:rPr>
              <a:t>Deep Inside Convolutional Networks: </a:t>
            </a:r>
            <a:r>
              <a:rPr lang="en-US" altLang="ko-KR" sz="1000" dirty="0" err="1">
                <a:latin typeface="NimbusRomNo9L-Medi"/>
              </a:rPr>
              <a:t>Visualising</a:t>
            </a:r>
            <a:r>
              <a:rPr lang="en-US" altLang="ko-KR" sz="1000" dirty="0">
                <a:latin typeface="NimbusRomNo9L-Medi"/>
              </a:rPr>
              <a:t> Image Classification Models and Saliency Maps, </a:t>
            </a:r>
            <a:r>
              <a:rPr lang="en-US" altLang="ko-KR" sz="1000" dirty="0"/>
              <a:t>Karen </a:t>
            </a:r>
            <a:r>
              <a:rPr lang="en-US" altLang="ko-KR" sz="1000" dirty="0" err="1"/>
              <a:t>Simonyan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77389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28205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to project the feature activations back to the input pixel space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and understanding CNN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can we find an image that maximizes some class score</a:t>
            </a:r>
          </a:p>
          <a:p>
            <a:r>
              <a:rPr lang="en-US" altLang="ko-KR" b="1" dirty="0"/>
              <a:t>Visualizing via Regularized optimization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Deep dream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Neural Style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Adversarial Examples</a:t>
            </a: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583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Regularized </a:t>
            </a:r>
            <a:r>
              <a:rPr lang="en-US" altLang="ko-KR" dirty="0"/>
              <a:t>optimization</a:t>
            </a:r>
          </a:p>
          <a:p>
            <a:pPr lvl="1"/>
            <a:r>
              <a:rPr lang="en-US" altLang="ko-KR" dirty="0"/>
              <a:t>Objective function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Gradient framework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via Regularized optimization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82" y="2100946"/>
            <a:ext cx="4067174" cy="8527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058" y="4389412"/>
            <a:ext cx="2939276" cy="1129812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2992477" y="2699024"/>
            <a:ext cx="174469" cy="39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56496" y="3189365"/>
            <a:ext cx="147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activations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937465" y="3189365"/>
                <a:ext cx="31144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Regularization given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465" y="3189365"/>
                <a:ext cx="3114442" cy="369332"/>
              </a:xfrm>
              <a:prstGeom prst="rect">
                <a:avLst/>
              </a:prstGeom>
              <a:blipFill>
                <a:blip r:embed="rId4"/>
                <a:stretch>
                  <a:fillRect l="-176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/>
          <p:cNvCxnSpPr>
            <a:cxnSpLocks/>
          </p:cNvCxnSpPr>
          <p:nvPr/>
        </p:nvCxnSpPr>
        <p:spPr>
          <a:xfrm flipH="1" flipV="1">
            <a:off x="4376235" y="2746242"/>
            <a:ext cx="188330" cy="32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  <a:stCxn id="19" idx="0"/>
          </p:cNvCxnSpPr>
          <p:nvPr/>
        </p:nvCxnSpPr>
        <p:spPr>
          <a:xfrm flipV="1">
            <a:off x="2393526" y="5278303"/>
            <a:ext cx="207923" cy="4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/>
              <p:cNvSpPr/>
              <p:nvPr/>
            </p:nvSpPr>
            <p:spPr>
              <a:xfrm>
                <a:off x="1017782" y="5729369"/>
                <a:ext cx="27514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NimbusRomNo9L-Regu"/>
                  </a:rPr>
                  <a:t>Taking a step </a:t>
                </a:r>
              </a:p>
              <a:p>
                <a:r>
                  <a:rPr lang="en-US" altLang="ko-KR" dirty="0">
                    <a:latin typeface="NimbusRomNo9L-Regu"/>
                  </a:rPr>
                  <a:t>in the direction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dirty="0">
                            <a:latin typeface="NimbusRomNo9L-Regu"/>
                          </a:rPr>
                          <m:t>r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82" y="5729369"/>
                <a:ext cx="2751487" cy="646331"/>
              </a:xfrm>
              <a:prstGeom prst="rect">
                <a:avLst/>
              </a:prstGeom>
              <a:blipFill>
                <a:blip r:embed="rId5"/>
                <a:stretch>
                  <a:fillRect l="-199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/>
          <p:cNvSpPr/>
          <p:nvPr/>
        </p:nvSpPr>
        <p:spPr>
          <a:xfrm>
            <a:off x="4052194" y="5729369"/>
            <a:ext cx="2751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gradient</a:t>
            </a:r>
          </a:p>
          <a:p>
            <a:r>
              <a:rPr lang="en-US" altLang="ko-KR" dirty="0"/>
              <a:t>descent step size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 flipH="1" flipV="1">
            <a:off x="3958299" y="5301262"/>
            <a:ext cx="194333" cy="378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2497487" y="4738094"/>
            <a:ext cx="461186" cy="540209"/>
          </a:xfrm>
          <a:prstGeom prst="ellipse">
            <a:avLst/>
          </a:pr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018990" y="4368762"/>
            <a:ext cx="141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90FD8"/>
                </a:solidFill>
              </a:rPr>
              <a:t>4</a:t>
            </a:r>
            <a:r>
              <a:rPr lang="ko-KR" altLang="en-US" dirty="0">
                <a:solidFill>
                  <a:srgbClr val="F90FD8"/>
                </a:solidFill>
              </a:rPr>
              <a:t>가지 방식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040029" y="677303"/>
            <a:ext cx="42370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imbusRomNo9L-Medi"/>
              </a:rPr>
              <a:t>Understanding Neural Networks Through Deep Visualization, </a:t>
            </a:r>
            <a:r>
              <a:rPr lang="en-US" altLang="ko-KR" sz="1000" dirty="0"/>
              <a:t>Jason </a:t>
            </a:r>
            <a:r>
              <a:rPr lang="en-US" altLang="ko-KR" sz="1000" dirty="0" err="1"/>
              <a:t>Yosinski</a:t>
            </a:r>
            <a:r>
              <a:rPr lang="en-US" altLang="ko-KR" sz="1000" dirty="0">
                <a:latin typeface="NimbusRomNo9L-Medi"/>
              </a:rPr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7061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117" y="3780997"/>
            <a:ext cx="1569756" cy="5893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018381"/>
                <a:ext cx="11423185" cy="565004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Regularized optimization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decay:</a:t>
                </a:r>
              </a:p>
              <a:p>
                <a:pPr marL="457200" lvl="1" indent="0">
                  <a:buNone/>
                </a:pPr>
                <a:r>
                  <a:rPr lang="en-US" altLang="ko-KR" dirty="0"/>
                  <a:t> 	- </a:t>
                </a:r>
                <a:r>
                  <a:rPr lang="ko-KR" altLang="en-US" dirty="0"/>
                  <a:t>소수의 픽셀</a:t>
                </a:r>
                <a:r>
                  <a:rPr lang="en-US" altLang="ko-KR" dirty="0"/>
                  <a:t>(which has great frequency)</a:t>
                </a:r>
                <a:r>
                  <a:rPr lang="ko-KR" altLang="en-US" dirty="0"/>
                  <a:t>들이 전체 이미지를 지배하는 것</a:t>
                </a:r>
                <a:r>
                  <a:rPr lang="en-US" altLang="ko-KR" dirty="0"/>
                  <a:t>	</a:t>
                </a:r>
                <a:r>
                  <a:rPr lang="ko-KR" altLang="en-US" dirty="0"/>
                  <a:t>을 막음</a:t>
                </a:r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>
                    <a:solidFill>
                      <a:srgbClr val="7030A0"/>
                    </a:solidFill>
                  </a:rPr>
                  <a:t>2. </a:t>
                </a:r>
                <a:r>
                  <a:rPr lang="en-US" altLang="ko-KR" dirty="0"/>
                  <a:t>Gaussian blur</a:t>
                </a:r>
              </a:p>
              <a:p>
                <a:pPr marL="457200" lvl="1" indent="0">
                  <a:buNone/>
                </a:pPr>
                <a:r>
                  <a:rPr lang="en-US" altLang="ko-KR" dirty="0"/>
                  <a:t>	- gradient decent </a:t>
                </a:r>
                <a:r>
                  <a:rPr lang="ko-KR" altLang="en-US" dirty="0"/>
                  <a:t>방식은 </a:t>
                </a:r>
                <a:r>
                  <a:rPr lang="ko-KR" altLang="en-US" dirty="0">
                    <a:solidFill>
                      <a:srgbClr val="F90FD8"/>
                    </a:solidFill>
                  </a:rPr>
                  <a:t>높은 빈도를 가지는 정보</a:t>
                </a:r>
                <a:r>
                  <a:rPr lang="ko-KR" altLang="en-US" dirty="0"/>
                  <a:t>만 표현하려고 함</a:t>
                </a:r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/>
                  <a:t>	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ko-KR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ko-KR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ko-KR" altLang="en-US" dirty="0" err="1">
                        <a:latin typeface="Cambria Math" panose="02040503050406030204" pitchFamily="18" charset="0"/>
                      </a:rPr>
                      <m:t>GaussianBlur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𝑤𝑖𝑑𝑡h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/>
                  <a:t>	- the effect of smooth blur resembling</a:t>
                </a:r>
              </a:p>
              <a:p>
                <a:pPr marL="457200" lvl="1" indent="0">
                  <a:buNone/>
                </a:pPr>
                <a:r>
                  <a:rPr lang="en-US" altLang="ko-KR" dirty="0"/>
                  <a:t>	- </a:t>
                </a:r>
                <a:r>
                  <a:rPr lang="en-US" altLang="ko-KR" dirty="0"/>
                  <a:t>Multiple times with </a:t>
                </a:r>
                <a:r>
                  <a:rPr lang="en-US" altLang="ko-KR" dirty="0"/>
                  <a:t>small </a:t>
                </a:r>
                <a:r>
                  <a:rPr lang="en-US" altLang="ko-KR" dirty="0"/>
                  <a:t>width Gaussian kernel </a:t>
                </a:r>
              </a:p>
              <a:p>
                <a:pPr marL="457200" lvl="1" indent="0">
                  <a:buNone/>
                </a:pPr>
                <a:r>
                  <a:rPr lang="en-US" altLang="ko-KR" dirty="0"/>
                  <a:t>	   vs once with a larger width kernel ?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dirty="0"/>
                  <a:t>	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ko-KR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ko-KR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ko-KR" altLang="en-US" dirty="0" err="1">
                        <a:latin typeface="Cambria Math" panose="02040503050406030204" pitchFamily="18" charset="0"/>
                      </a:rPr>
                      <m:t>GaussianBlur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𝑤𝑖𝑑𝑡h</m:t>
                            </m:r>
                          </m:sub>
                        </m:sSub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 smtClean="0">
                            <a:solidFill>
                              <a:srgbClr val="F90FD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solidFill>
                              <a:srgbClr val="F90FD8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ko-KR" altLang="en-US" i="1" dirty="0">
                            <a:solidFill>
                              <a:srgbClr val="F90FD8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 dirty="0">
                            <a:solidFill>
                              <a:srgbClr val="F90FD8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ko-KR" b="0" i="1" dirty="0" smtClean="0">
                            <a:solidFill>
                              <a:srgbClr val="F90FD8"/>
                            </a:solidFill>
                            <a:latin typeface="Cambria Math" panose="02040503050406030204" pitchFamily="18" charset="0"/>
                          </a:rPr>
                          <m:t>𝑒𝑣𝑒𝑟𝑦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pPr marL="457200" lvl="1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018381"/>
                <a:ext cx="11423185" cy="5650048"/>
              </a:xfrm>
              <a:blipFill>
                <a:blip r:embed="rId4"/>
                <a:stretch>
                  <a:fillRect l="-907" t="-9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via Regularized optimization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1620179"/>
            <a:ext cx="3505200" cy="495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891025"/>
            <a:ext cx="1447356" cy="28908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040029" y="677303"/>
            <a:ext cx="42370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imbusRomNo9L-Medi"/>
              </a:rPr>
              <a:t>Understanding Neural Networks Through Deep Visualization, </a:t>
            </a:r>
            <a:r>
              <a:rPr lang="en-US" altLang="ko-KR" sz="1000" dirty="0"/>
              <a:t>Jason </a:t>
            </a:r>
            <a:r>
              <a:rPr lang="en-US" altLang="ko-KR" sz="1000" dirty="0" err="1"/>
              <a:t>Yosinski</a:t>
            </a:r>
            <a:r>
              <a:rPr lang="en-US" altLang="ko-KR" sz="1000" dirty="0">
                <a:latin typeface="NimbusRomNo9L-Medi"/>
              </a:rPr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68293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Regularized optimization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7030A0"/>
                </a:solidFill>
              </a:rPr>
              <a:t>3.</a:t>
            </a:r>
            <a:r>
              <a:rPr lang="en-US" altLang="ko-KR" dirty="0"/>
              <a:t> Clipping pixels with small norm</a:t>
            </a:r>
          </a:p>
          <a:p>
            <a:pPr marL="457200" lvl="1" indent="0">
              <a:buNone/>
            </a:pPr>
            <a:r>
              <a:rPr lang="en-US" altLang="ko-KR" dirty="0"/>
              <a:t>	- Small</a:t>
            </a:r>
            <a:r>
              <a:rPr lang="ko-KR" altLang="en-US" dirty="0"/>
              <a:t> </a:t>
            </a:r>
            <a:r>
              <a:rPr lang="en-US" altLang="ko-KR" dirty="0"/>
              <a:t>activation which has some pattern is going to be amplified</a:t>
            </a:r>
          </a:p>
          <a:p>
            <a:pPr marL="457200" lvl="1" indent="0">
              <a:buNone/>
            </a:pPr>
            <a:r>
              <a:rPr lang="en-US" altLang="ko-KR" dirty="0"/>
              <a:t>	- It dose not matter to make the regions be zero if they are not needed</a:t>
            </a:r>
          </a:p>
          <a:p>
            <a:pPr marL="457200" lvl="1" indent="0">
              <a:buNone/>
            </a:pPr>
            <a:r>
              <a:rPr lang="en-US" altLang="ko-KR" dirty="0"/>
              <a:t>	- </a:t>
            </a:r>
            <a:r>
              <a:rPr lang="en-US" altLang="ko-KR" dirty="0">
                <a:solidFill>
                  <a:srgbClr val="F90FD8"/>
                </a:solidFill>
              </a:rPr>
              <a:t>if(</a:t>
            </a:r>
            <a:r>
              <a:rPr lang="en-US" altLang="ko-KR" dirty="0"/>
              <a:t>the norm of each pixel over RGB&lt; </a:t>
            </a:r>
            <a:r>
              <a:rPr lang="en-US" altLang="ko-KR" dirty="0">
                <a:solidFill>
                  <a:srgbClr val="7030A0"/>
                </a:solidFill>
              </a:rPr>
              <a:t>threshold </a:t>
            </a:r>
            <a:r>
              <a:rPr lang="en-US" altLang="ko-KR" sz="1400" dirty="0">
                <a:solidFill>
                  <a:srgbClr val="7030A0"/>
                </a:solidFill>
              </a:rPr>
              <a:t>(=a percentile of all pixel norms)  </a:t>
            </a:r>
            <a:r>
              <a:rPr lang="en-US" altLang="ko-KR" dirty="0">
                <a:solidFill>
                  <a:srgbClr val="F90FD8"/>
                </a:solidFill>
              </a:rPr>
              <a:t>) = 0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7030A0"/>
                </a:solidFill>
              </a:rPr>
              <a:t>4. </a:t>
            </a:r>
            <a:r>
              <a:rPr lang="en-US" altLang="ko-KR" dirty="0"/>
              <a:t>Clipping pixels with small contribution</a:t>
            </a:r>
          </a:p>
          <a:p>
            <a:pPr marL="457200" lvl="1" indent="0">
              <a:buNone/>
            </a:pPr>
            <a:r>
              <a:rPr lang="en-US" altLang="ko-KR" dirty="0"/>
              <a:t>	- pixel’s contribution = how much the activations is going up or down 		  			     from 0</a:t>
            </a:r>
          </a:p>
          <a:p>
            <a:pPr marL="457200" lvl="1" indent="0">
              <a:buNone/>
            </a:pPr>
            <a:r>
              <a:rPr lang="en-US" altLang="ko-KR" dirty="0"/>
              <a:t>	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via Regularized optimization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36" y="4976696"/>
            <a:ext cx="2686050" cy="4953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996068" y="5441795"/>
            <a:ext cx="111512" cy="65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35351" y="6180565"/>
            <a:ext cx="3588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activation value provide that </a:t>
            </a:r>
            <a:r>
              <a:rPr lang="en-US" altLang="ko-KR" dirty="0" err="1"/>
              <a:t>jth</a:t>
            </a:r>
            <a:r>
              <a:rPr lang="en-US" altLang="ko-KR" dirty="0"/>
              <a:t> pixel is zero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4941" y="6182114"/>
            <a:ext cx="208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activation value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H="1" flipV="1">
            <a:off x="3641492" y="5488878"/>
            <a:ext cx="263912" cy="65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59248" y="5039680"/>
            <a:ext cx="285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 all the pixel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040029" y="677303"/>
            <a:ext cx="42370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imbusRomNo9L-Medi"/>
              </a:rPr>
              <a:t>Understanding Neural Networks Through Deep Visualization, </a:t>
            </a:r>
            <a:r>
              <a:rPr lang="en-US" altLang="ko-KR" sz="1000" dirty="0"/>
              <a:t>Jason </a:t>
            </a:r>
            <a:r>
              <a:rPr lang="en-US" altLang="ko-KR" sz="1000" dirty="0" err="1"/>
              <a:t>Yosinski</a:t>
            </a:r>
            <a:r>
              <a:rPr lang="en-US" altLang="ko-KR" sz="1000" dirty="0">
                <a:latin typeface="NimbusRomNo9L-Medi"/>
              </a:rPr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1843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Raw filter Weights </a:t>
            </a:r>
          </a:p>
          <a:p>
            <a:pPr lvl="1"/>
            <a:r>
              <a:rPr lang="ko-KR" altLang="ko-KR" dirty="0"/>
              <a:t>본 이미지와 연결되어</a:t>
            </a:r>
            <a:r>
              <a:rPr lang="en-US" altLang="ko-KR" dirty="0"/>
              <a:t> </a:t>
            </a:r>
            <a:r>
              <a:rPr lang="ko-KR" altLang="en-US" dirty="0"/>
              <a:t>있</a:t>
            </a:r>
            <a:r>
              <a:rPr lang="ko-KR" altLang="ko-KR" dirty="0"/>
              <a:t>는 첫번째 레이어만 설명가능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88" y="2319454"/>
            <a:ext cx="6277381" cy="43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2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Regularized optimization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7030A0"/>
                </a:solidFill>
              </a:rPr>
              <a:t>3.</a:t>
            </a:r>
            <a:r>
              <a:rPr lang="en-US" altLang="ko-KR" dirty="0"/>
              <a:t> Clipping pixels with small norm</a:t>
            </a:r>
          </a:p>
          <a:p>
            <a:pPr marL="457200" lvl="1" indent="0">
              <a:buNone/>
            </a:pPr>
            <a:r>
              <a:rPr lang="en-US" altLang="ko-KR" dirty="0"/>
              <a:t>	- Small</a:t>
            </a:r>
            <a:r>
              <a:rPr lang="ko-KR" altLang="en-US" dirty="0"/>
              <a:t> </a:t>
            </a:r>
            <a:r>
              <a:rPr lang="en-US" altLang="ko-KR" dirty="0"/>
              <a:t>activation which has some pattern is going to be amplified</a:t>
            </a:r>
          </a:p>
          <a:p>
            <a:pPr marL="457200" lvl="1" indent="0">
              <a:buNone/>
            </a:pPr>
            <a:r>
              <a:rPr lang="en-US" altLang="ko-KR" dirty="0"/>
              <a:t>	- It dose not matter to make the regions be zero if they are not needed</a:t>
            </a:r>
          </a:p>
          <a:p>
            <a:pPr marL="457200" lvl="1" indent="0">
              <a:buNone/>
            </a:pPr>
            <a:r>
              <a:rPr lang="en-US" altLang="ko-KR" dirty="0"/>
              <a:t>	- </a:t>
            </a:r>
            <a:r>
              <a:rPr lang="en-US" altLang="ko-KR" dirty="0">
                <a:solidFill>
                  <a:srgbClr val="F90FD8"/>
                </a:solidFill>
              </a:rPr>
              <a:t>if(</a:t>
            </a:r>
            <a:r>
              <a:rPr lang="en-US" altLang="ko-KR" dirty="0"/>
              <a:t>the norm of each pixel over RGB&lt; </a:t>
            </a:r>
            <a:r>
              <a:rPr lang="en-US" altLang="ko-KR" dirty="0">
                <a:solidFill>
                  <a:srgbClr val="7030A0"/>
                </a:solidFill>
              </a:rPr>
              <a:t>threshold </a:t>
            </a:r>
            <a:r>
              <a:rPr lang="en-US" altLang="ko-KR" sz="1400" dirty="0">
                <a:solidFill>
                  <a:srgbClr val="7030A0"/>
                </a:solidFill>
              </a:rPr>
              <a:t>(=a percentile of all pixel norms)  </a:t>
            </a:r>
            <a:r>
              <a:rPr lang="en-US" altLang="ko-KR" dirty="0">
                <a:solidFill>
                  <a:srgbClr val="F90FD8"/>
                </a:solidFill>
              </a:rPr>
              <a:t>) = 0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7030A0"/>
                </a:solidFill>
              </a:rPr>
              <a:t>4. </a:t>
            </a:r>
            <a:r>
              <a:rPr lang="en-US" altLang="ko-KR" dirty="0"/>
              <a:t>Clipping pixels with small contribution</a:t>
            </a:r>
          </a:p>
          <a:p>
            <a:pPr marL="457200" lvl="1" indent="0">
              <a:buNone/>
            </a:pPr>
            <a:r>
              <a:rPr lang="en-US" altLang="ko-KR" dirty="0"/>
              <a:t>	- pixel’s contribution = how much the activations is going up or down 		  			     from 0</a:t>
            </a:r>
          </a:p>
          <a:p>
            <a:pPr marL="457200" lvl="1" indent="0">
              <a:buNone/>
            </a:pPr>
            <a:r>
              <a:rPr lang="en-US" altLang="ko-KR" dirty="0"/>
              <a:t>	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via Regularized optimization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36" y="4976696"/>
            <a:ext cx="2686050" cy="4953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996068" y="5441795"/>
            <a:ext cx="111512" cy="65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35351" y="6180565"/>
            <a:ext cx="3588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activation value provide that </a:t>
            </a:r>
            <a:r>
              <a:rPr lang="en-US" altLang="ko-KR" dirty="0" err="1"/>
              <a:t>jth</a:t>
            </a:r>
            <a:r>
              <a:rPr lang="en-US" altLang="ko-KR" dirty="0"/>
              <a:t> pixel is zero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4941" y="6182114"/>
            <a:ext cx="208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activation value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H="1" flipV="1">
            <a:off x="3641492" y="5488878"/>
            <a:ext cx="263912" cy="65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59248" y="5039680"/>
            <a:ext cx="285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 all the pixel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19562" y="5489549"/>
            <a:ext cx="331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90FD8"/>
                </a:solidFill>
              </a:rPr>
              <a:t>Too much slow..</a:t>
            </a:r>
            <a:endParaRPr lang="ko-KR" altLang="en-US" sz="2400" dirty="0">
              <a:solidFill>
                <a:srgbClr val="F90FD8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40029" y="677303"/>
            <a:ext cx="42370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imbusRomNo9L-Medi"/>
              </a:rPr>
              <a:t>Understanding Neural Networks Through Deep Visualization, </a:t>
            </a:r>
            <a:r>
              <a:rPr lang="en-US" altLang="ko-KR" sz="1000" dirty="0"/>
              <a:t>Jason </a:t>
            </a:r>
            <a:r>
              <a:rPr lang="en-US" altLang="ko-KR" sz="1000" dirty="0" err="1"/>
              <a:t>Yosinski</a:t>
            </a:r>
            <a:r>
              <a:rPr lang="en-US" altLang="ko-KR" sz="1000" dirty="0">
                <a:latin typeface="NimbusRomNo9L-Medi"/>
              </a:rPr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3692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ko-KR" dirty="0">
                <a:solidFill>
                  <a:srgbClr val="7030A0"/>
                </a:solidFill>
              </a:rPr>
              <a:t>4. </a:t>
            </a:r>
            <a:r>
              <a:rPr lang="en-US" altLang="ko-KR" dirty="0"/>
              <a:t>Clipping pixels with small contribution</a:t>
            </a:r>
          </a:p>
          <a:p>
            <a:pPr marL="457200" lvl="1" indent="0">
              <a:buNone/>
            </a:pPr>
            <a:r>
              <a:rPr lang="en-US" altLang="ko-KR" dirty="0"/>
              <a:t>	- Elementwise product of x and the gradient (sum over all 3 channels) </a:t>
            </a:r>
          </a:p>
          <a:p>
            <a:pPr marL="457200" lvl="1" indent="0">
              <a:buNone/>
            </a:pPr>
            <a:r>
              <a:rPr lang="en-US" altLang="ko-KR" dirty="0"/>
              <a:t>	- Contribution in either direction, positive or negative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via Regularized optimization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2684423"/>
            <a:ext cx="2686050" cy="5048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00207" y="2684423"/>
            <a:ext cx="8177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90FD8"/>
                </a:solidFill>
              </a:rPr>
              <a:t>if(                           </a:t>
            </a:r>
            <a:r>
              <a:rPr lang="en-US" altLang="ko-KR" sz="2400" dirty="0"/>
              <a:t>&lt;</a:t>
            </a:r>
            <a:r>
              <a:rPr lang="en-US" altLang="ko-KR" sz="2400" dirty="0">
                <a:solidFill>
                  <a:srgbClr val="F90FD8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threshold</a:t>
            </a:r>
            <a:r>
              <a:rPr lang="en-US" altLang="ko-KR" sz="2400" dirty="0">
                <a:solidFill>
                  <a:srgbClr val="F90FD8"/>
                </a:solidFill>
              </a:rPr>
              <a:t> </a:t>
            </a:r>
            <a:r>
              <a:rPr lang="en-US" altLang="ko-KR" sz="2400" dirty="0"/>
              <a:t>)</a:t>
            </a:r>
            <a:r>
              <a:rPr lang="en-US" altLang="ko-KR" sz="2400" dirty="0">
                <a:solidFill>
                  <a:srgbClr val="F90FD8"/>
                </a:solidFill>
              </a:rPr>
              <a:t> =0 </a:t>
            </a:r>
            <a:endParaRPr lang="ko-KR" altLang="en-US" sz="2400" dirty="0"/>
          </a:p>
        </p:txBody>
      </p:sp>
      <p:sp>
        <p:nvSpPr>
          <p:cNvPr id="10" name="직사각형 9"/>
          <p:cNvSpPr/>
          <p:nvPr/>
        </p:nvSpPr>
        <p:spPr>
          <a:xfrm>
            <a:off x="8040029" y="677303"/>
            <a:ext cx="42370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imbusRomNo9L-Medi"/>
              </a:rPr>
              <a:t>Understanding Neural Networks Through Deep Visualization, </a:t>
            </a:r>
            <a:r>
              <a:rPr lang="en-US" altLang="ko-KR" sz="1000" dirty="0"/>
              <a:t>Jason </a:t>
            </a:r>
            <a:r>
              <a:rPr lang="en-US" altLang="ko-KR" sz="1000" dirty="0" err="1"/>
              <a:t>Yosinski</a:t>
            </a:r>
            <a:r>
              <a:rPr lang="en-US" altLang="ko-KR" sz="1000" dirty="0">
                <a:latin typeface="NimbusRomNo9L-Medi"/>
              </a:rPr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4136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effects of each regularization method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via Regularized optimization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29" y="1544443"/>
            <a:ext cx="7966576" cy="51918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040029" y="677303"/>
            <a:ext cx="42370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imbusRomNo9L-Medi"/>
              </a:rPr>
              <a:t>Understanding Neural Networks Through Deep Visualization, </a:t>
            </a:r>
            <a:r>
              <a:rPr lang="en-US" altLang="ko-KR" sz="1000" dirty="0"/>
              <a:t>Jason </a:t>
            </a:r>
            <a:r>
              <a:rPr lang="en-US" altLang="ko-KR" sz="1000" dirty="0" err="1"/>
              <a:t>Yosinski</a:t>
            </a:r>
            <a:r>
              <a:rPr lang="en-US" altLang="ko-KR" sz="1000" dirty="0">
                <a:latin typeface="NimbusRomNo9L-Medi"/>
              </a:rPr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22050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 layer feature from regularized images</a:t>
            </a:r>
          </a:p>
          <a:p>
            <a:pPr lvl="1"/>
            <a:r>
              <a:rPr lang="en-US" altLang="ko-KR" dirty="0"/>
              <a:t>4 random gradient descent runs for each channel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via Regularized optimization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14" y="2274850"/>
            <a:ext cx="8010349" cy="41014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040029" y="677303"/>
            <a:ext cx="42370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imbusRomNo9L-Medi"/>
              </a:rPr>
              <a:t>Understanding Neural Networks Through Deep Visualization, </a:t>
            </a:r>
            <a:r>
              <a:rPr lang="en-US" altLang="ko-KR" sz="1000" dirty="0"/>
              <a:t>Jason </a:t>
            </a:r>
            <a:r>
              <a:rPr lang="en-US" altLang="ko-KR" sz="1000" dirty="0" err="1"/>
              <a:t>Yosinski</a:t>
            </a:r>
            <a:r>
              <a:rPr lang="en-US" altLang="ko-KR" sz="1000" dirty="0">
                <a:latin typeface="NimbusRomNo9L-Medi"/>
              </a:rPr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4358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Visualizing via Regularized optimization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9234" y="805733"/>
            <a:ext cx="5666946" cy="60745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9235" y="4315522"/>
            <a:ext cx="5754298" cy="747132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/>
          <p:cNvCxnSpPr>
            <a:cxnSpLocks/>
            <a:stCxn id="7" idx="1"/>
            <a:endCxn id="5" idx="3"/>
          </p:cNvCxnSpPr>
          <p:nvPr/>
        </p:nvCxnSpPr>
        <p:spPr>
          <a:xfrm flipH="1">
            <a:off x="6233533" y="4279281"/>
            <a:ext cx="1353364" cy="409807"/>
          </a:xfrm>
          <a:prstGeom prst="straightConnector1">
            <a:avLst/>
          </a:prstGeom>
          <a:ln>
            <a:solidFill>
              <a:srgbClr val="F90FD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586897" y="3902927"/>
            <a:ext cx="4248615" cy="752707"/>
          </a:xfrm>
          <a:prstGeom prst="rect">
            <a:avLst/>
          </a:pr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dirty="0">
                <a:solidFill>
                  <a:schemeClr val="tx1"/>
                </a:solidFill>
              </a:rPr>
              <a:t>The last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conv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layer (components)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586897" y="3012252"/>
            <a:ext cx="4248615" cy="752707"/>
          </a:xfrm>
          <a:prstGeom prst="rect">
            <a:avLst/>
          </a:pr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dirty="0">
                <a:solidFill>
                  <a:schemeClr val="tx1"/>
                </a:solidFill>
              </a:rPr>
              <a:t>The first fully-connected layer (combination from before conv layer)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79234" y="3177425"/>
            <a:ext cx="5710622" cy="1034275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>
            <a:cxnSpLocks/>
            <a:stCxn id="10" idx="1"/>
            <a:endCxn id="11" idx="3"/>
          </p:cNvCxnSpPr>
          <p:nvPr/>
        </p:nvCxnSpPr>
        <p:spPr>
          <a:xfrm flipH="1">
            <a:off x="6189856" y="3388606"/>
            <a:ext cx="1397041" cy="305957"/>
          </a:xfrm>
          <a:prstGeom prst="straightConnector1">
            <a:avLst/>
          </a:prstGeom>
          <a:ln>
            <a:solidFill>
              <a:srgbClr val="F90FD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화살표: 오른쪽 16"/>
          <p:cNvSpPr/>
          <p:nvPr/>
        </p:nvSpPr>
        <p:spPr>
          <a:xfrm rot="16200000">
            <a:off x="6574648" y="1882125"/>
            <a:ext cx="1332601" cy="43844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586897" y="1876222"/>
            <a:ext cx="4248615" cy="75270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increase diversity and invariant representations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040029" y="677303"/>
            <a:ext cx="42370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NimbusRomNo9L-Medi"/>
              </a:rPr>
              <a:t>Understanding Neural Networks Through Deep Visualization, </a:t>
            </a:r>
            <a:r>
              <a:rPr lang="en-US" altLang="ko-KR" sz="1000" dirty="0"/>
              <a:t>Jason </a:t>
            </a:r>
            <a:r>
              <a:rPr lang="en-US" altLang="ko-KR" sz="1000" dirty="0" err="1"/>
              <a:t>Yosinski</a:t>
            </a:r>
            <a:r>
              <a:rPr lang="en-US" altLang="ko-KR" sz="1000" dirty="0">
                <a:latin typeface="NimbusRomNo9L-Medi"/>
              </a:rPr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30516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28205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to project the feature activations back to the input pixel space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and understanding CNN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can we find an image that maximizes some class score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via Regularized optimization</a:t>
            </a:r>
          </a:p>
          <a:p>
            <a:r>
              <a:rPr lang="en-US" altLang="ko-KR" b="1" dirty="0"/>
              <a:t>Deep dream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Neural Style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Adversarial Examples</a:t>
            </a: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089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Deep dream</a:t>
            </a:r>
          </a:p>
          <a:p>
            <a:pPr lvl="1"/>
            <a:r>
              <a:rPr lang="en-US" altLang="ko-KR" dirty="0"/>
              <a:t>Modifies the image in a way that ‘boost’ all activations, at any layer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dream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26" y="2148117"/>
            <a:ext cx="7097959" cy="22815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246" y="4455164"/>
            <a:ext cx="8023920" cy="22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86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543" y="3186060"/>
            <a:ext cx="7120207" cy="352704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dream</a:t>
            </a:r>
            <a:endParaRPr lang="ko-KR" altLang="en-US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>
          <a:xfrm>
            <a:off x="330200" y="1018381"/>
            <a:ext cx="11430000" cy="5026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90FD8"/>
              </a:buClr>
              <a:buFont typeface="Wingdings" panose="05000000000000000000" pitchFamily="2" charset="2"/>
              <a:buChar char="v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50" indent="-40005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+mj-lt"/>
              <a:buAutoNum type="romanU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Deep dream</a:t>
            </a:r>
          </a:p>
          <a:p>
            <a:pPr lvl="1"/>
            <a:r>
              <a:rPr lang="ko-KR" altLang="ko-KR" sz="1500" dirty="0"/>
              <a:t>어떤 </a:t>
            </a:r>
            <a:r>
              <a:rPr lang="en-US" altLang="ko-KR" sz="1500" dirty="0"/>
              <a:t>loss function(</a:t>
            </a:r>
            <a:r>
              <a:rPr lang="ko-KR" altLang="en-US" sz="1500" dirty="0"/>
              <a:t>어떤 특징을 나타내는 활성함수</a:t>
            </a:r>
            <a:r>
              <a:rPr lang="en-US" altLang="ko-KR" sz="1500" dirty="0"/>
              <a:t>) </a:t>
            </a:r>
            <a:r>
              <a:rPr lang="ko-KR" altLang="ko-KR" sz="1500" dirty="0"/>
              <a:t>을 쓸</a:t>
            </a:r>
            <a:r>
              <a:rPr lang="en-US" altLang="ko-KR" sz="1500" dirty="0"/>
              <a:t> </a:t>
            </a:r>
            <a:r>
              <a:rPr lang="ko-KR" altLang="ko-KR" sz="1500" dirty="0"/>
              <a:t>것</a:t>
            </a:r>
            <a:r>
              <a:rPr lang="en-US" altLang="ko-KR" sz="1500" dirty="0"/>
              <a:t> </a:t>
            </a:r>
            <a:r>
              <a:rPr lang="ko-KR" altLang="ko-KR" sz="1500" dirty="0"/>
              <a:t>인지 대한 아이디어가 중요</a:t>
            </a:r>
            <a:endParaRPr lang="en-US" altLang="ko-KR" sz="1500" dirty="0"/>
          </a:p>
          <a:p>
            <a:pPr lvl="1"/>
            <a:r>
              <a:rPr lang="en-US" altLang="ko-KR" sz="1500" dirty="0"/>
              <a:t>End : </a:t>
            </a:r>
            <a:r>
              <a:rPr lang="ko-KR" altLang="ko-KR" sz="1500" dirty="0" err="1"/>
              <a:t>무슨레이어</a:t>
            </a:r>
            <a:r>
              <a:rPr lang="ko-KR" altLang="en-US" sz="1500" dirty="0" err="1"/>
              <a:t>에</a:t>
            </a:r>
            <a:r>
              <a:rPr lang="ko-KR" altLang="ko-KR" sz="1500" dirty="0"/>
              <a:t> 우리가 꿈꾸는게 하는 것</a:t>
            </a:r>
            <a:r>
              <a:rPr lang="ko-KR" altLang="en-US" sz="1500" dirty="0"/>
              <a:t>을 활성화 시킬 지 정함</a:t>
            </a:r>
            <a:endParaRPr lang="en-US" altLang="ko-KR" sz="1500" dirty="0"/>
          </a:p>
          <a:p>
            <a:pPr lvl="1" latinLnBrk="0"/>
            <a:r>
              <a:rPr lang="ko-KR" altLang="en-US" sz="1500" dirty="0"/>
              <a:t>이미지를 특정 </a:t>
            </a:r>
            <a:r>
              <a:rPr lang="en-US" altLang="ko-KR" sz="1500" dirty="0"/>
              <a:t>conv</a:t>
            </a:r>
            <a:r>
              <a:rPr lang="ko-KR" altLang="en-US" sz="1500" dirty="0"/>
              <a:t>레이어</a:t>
            </a:r>
            <a:r>
              <a:rPr lang="ko-KR" altLang="ko-KR" sz="1500" dirty="0"/>
              <a:t>까지 포워드한 다음에 </a:t>
            </a:r>
            <a:r>
              <a:rPr lang="ko-KR" altLang="en-US" sz="1500" dirty="0"/>
              <a:t>그곳의 유닛들의 </a:t>
            </a:r>
            <a:r>
              <a:rPr lang="ko-KR" altLang="ko-KR" sz="1500" b="1" dirty="0" err="1">
                <a:solidFill>
                  <a:srgbClr val="F90FD8"/>
                </a:solidFill>
              </a:rPr>
              <a:t>그래디엔트를</a:t>
            </a:r>
            <a:r>
              <a:rPr lang="ko-KR" altLang="ko-KR" sz="1500" b="1" dirty="0">
                <a:solidFill>
                  <a:srgbClr val="F90FD8"/>
                </a:solidFill>
              </a:rPr>
              <a:t> </a:t>
            </a:r>
            <a:r>
              <a:rPr lang="ko-KR" altLang="en-US" sz="1500" b="1" dirty="0">
                <a:solidFill>
                  <a:srgbClr val="F90FD8"/>
                </a:solidFill>
              </a:rPr>
              <a:t>어떤 특징을 나타내는</a:t>
            </a:r>
            <a:r>
              <a:rPr lang="ko-KR" altLang="ko-KR" sz="1500" b="1" dirty="0">
                <a:solidFill>
                  <a:srgbClr val="F90FD8"/>
                </a:solidFill>
              </a:rPr>
              <a:t> </a:t>
            </a:r>
            <a:r>
              <a:rPr lang="ko-KR" altLang="ko-KR" sz="1500" b="1" dirty="0" err="1">
                <a:solidFill>
                  <a:srgbClr val="F90FD8"/>
                </a:solidFill>
              </a:rPr>
              <a:t>엑티베이션</a:t>
            </a:r>
            <a:r>
              <a:rPr lang="en-US" altLang="ko-KR" sz="1500" b="1" dirty="0">
                <a:solidFill>
                  <a:srgbClr val="F90FD8"/>
                </a:solidFill>
              </a:rPr>
              <a:t> </a:t>
            </a:r>
            <a:r>
              <a:rPr lang="ko-KR" altLang="en-US" sz="1500" b="1" dirty="0">
                <a:solidFill>
                  <a:srgbClr val="F90FD8"/>
                </a:solidFill>
              </a:rPr>
              <a:t>값</a:t>
            </a:r>
            <a:r>
              <a:rPr lang="ko-KR" altLang="ko-KR" sz="1500" b="1" dirty="0">
                <a:solidFill>
                  <a:srgbClr val="F90FD8"/>
                </a:solidFill>
              </a:rPr>
              <a:t>과 똑같이 셋팅</a:t>
            </a:r>
            <a:r>
              <a:rPr lang="ko-KR" altLang="ko-KR" sz="1500" dirty="0"/>
              <a:t>하고 그리고 </a:t>
            </a:r>
            <a:r>
              <a:rPr lang="ko-KR" altLang="ko-KR" sz="1500" dirty="0" err="1"/>
              <a:t>백워드</a:t>
            </a:r>
            <a:r>
              <a:rPr lang="ko-KR" altLang="ko-KR" sz="1500" dirty="0"/>
              <a:t> 이미지까지 </a:t>
            </a:r>
            <a:r>
              <a:rPr lang="ko-KR" altLang="en-US" sz="1500" dirty="0"/>
              <a:t>보내고 업데이트</a:t>
            </a:r>
            <a:endParaRPr lang="en-US" altLang="ko-KR" sz="1500" dirty="0"/>
          </a:p>
          <a:p>
            <a:pPr lvl="1" latinLnBrk="0"/>
            <a:r>
              <a:rPr lang="en-US" altLang="ko-KR" sz="1500" dirty="0" err="1"/>
              <a:t>ReLU</a:t>
            </a:r>
            <a:r>
              <a:rPr lang="ko-KR" altLang="ko-KR" sz="1500" dirty="0"/>
              <a:t> 다음에 존재하는 </a:t>
            </a:r>
            <a:r>
              <a:rPr lang="ko-KR" altLang="en-US" sz="1500" dirty="0"/>
              <a:t>특정</a:t>
            </a:r>
            <a:r>
              <a:rPr lang="ko-KR" altLang="ko-KR" sz="1500" dirty="0"/>
              <a:t> 활성함수</a:t>
            </a:r>
            <a:r>
              <a:rPr lang="ko-KR" altLang="en-US" sz="1500" dirty="0"/>
              <a:t>들</a:t>
            </a:r>
            <a:r>
              <a:rPr lang="en-US" altLang="ko-KR" sz="1500" dirty="0"/>
              <a:t>(</a:t>
            </a:r>
            <a:r>
              <a:rPr lang="en-US" altLang="ko-KR" sz="1500" dirty="0" err="1"/>
              <a:t>e.g</a:t>
            </a:r>
            <a:r>
              <a:rPr lang="en-US" altLang="ko-KR" sz="1500" dirty="0"/>
              <a:t> dog face)</a:t>
            </a:r>
            <a:r>
              <a:rPr lang="ko-KR" altLang="en-US" sz="1500" dirty="0"/>
              <a:t>을 찾아</a:t>
            </a:r>
            <a:r>
              <a:rPr lang="ko-KR" altLang="ko-KR" sz="1500" dirty="0"/>
              <a:t> 동시에 촉진</a:t>
            </a:r>
            <a:r>
              <a:rPr lang="ko-KR" altLang="en-US" sz="1500" dirty="0"/>
              <a:t>시킨 후 </a:t>
            </a:r>
            <a:r>
              <a:rPr lang="en-US" altLang="ko-KR" sz="1500" dirty="0"/>
              <a:t>backward pass </a:t>
            </a:r>
            <a:r>
              <a:rPr lang="ko-KR" altLang="en-US" sz="1500" dirty="0"/>
              <a:t>로 </a:t>
            </a:r>
            <a:r>
              <a:rPr lang="ko-KR" altLang="ko-KR" sz="1500" dirty="0"/>
              <a:t>이미지 업데이트</a:t>
            </a:r>
            <a:endParaRPr lang="ko-KR" altLang="en-US" sz="1500" dirty="0"/>
          </a:p>
        </p:txBody>
      </p:sp>
      <p:sp>
        <p:nvSpPr>
          <p:cNvPr id="7" name="직사각형 6"/>
          <p:cNvSpPr/>
          <p:nvPr/>
        </p:nvSpPr>
        <p:spPr>
          <a:xfrm>
            <a:off x="3746810" y="3568390"/>
            <a:ext cx="1460810" cy="21187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207620" y="3646449"/>
            <a:ext cx="2152185" cy="1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38585" y="3646449"/>
            <a:ext cx="148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꿈의 위치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38584" y="4790068"/>
            <a:ext cx="148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꿈의 종류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67522" y="5159400"/>
            <a:ext cx="1353014" cy="10593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620536" y="4962293"/>
            <a:ext cx="5018048" cy="303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081562" y="4098622"/>
            <a:ext cx="360555" cy="2809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>
            <a:cxnSpLocks/>
          </p:cNvCxnSpPr>
          <p:nvPr/>
        </p:nvCxnSpPr>
        <p:spPr>
          <a:xfrm>
            <a:off x="2442117" y="4200554"/>
            <a:ext cx="6588976" cy="178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31093" y="3912905"/>
            <a:ext cx="2521570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Data.field</a:t>
            </a:r>
            <a:r>
              <a:rPr lang="en-US" altLang="ko-KR" dirty="0"/>
              <a:t>: </a:t>
            </a:r>
            <a:endParaRPr lang="ko-KR" altLang="en-US" dirty="0"/>
          </a:p>
          <a:p>
            <a:pPr algn="ctr"/>
            <a:r>
              <a:rPr lang="en-US" altLang="ko-KR" dirty="0"/>
              <a:t>Raw activation </a:t>
            </a:r>
            <a:r>
              <a:rPr lang="ko-KR" altLang="en-US" dirty="0"/>
              <a:t>저장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Diff.field</a:t>
            </a:r>
            <a:r>
              <a:rPr lang="en-US" altLang="ko-KR" dirty="0"/>
              <a:t> :</a:t>
            </a:r>
          </a:p>
          <a:p>
            <a:pPr algn="ctr"/>
            <a:r>
              <a:rPr lang="en-US" altLang="ko-KR" dirty="0"/>
              <a:t>gradients </a:t>
            </a:r>
            <a:r>
              <a:rPr lang="ko-KR" altLang="en-US" dirty="0"/>
              <a:t>저장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7959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dream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37" y="1162340"/>
            <a:ext cx="11728285" cy="5071192"/>
          </a:xfrm>
        </p:spPr>
      </p:pic>
    </p:spTree>
    <p:extLst>
      <p:ext uri="{BB962C8B-B14F-4D97-AF65-F5344CB8AC3E}">
        <p14:creationId xmlns:p14="http://schemas.microsoft.com/office/powerpoint/2010/main" val="2089989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28205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to project the feature activations back to the input pixel space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and understanding CNN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can we find an image that maximizes some class score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via Regularized optimization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Deep dream</a:t>
            </a:r>
          </a:p>
          <a:p>
            <a:r>
              <a:rPr lang="en-US" altLang="ko-KR" b="1" dirty="0"/>
              <a:t>Neural Style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Adversarial Examples</a:t>
            </a: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4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global representation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39" y="1862253"/>
            <a:ext cx="2583404" cy="47504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071" y="2152183"/>
            <a:ext cx="4225928" cy="446048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4092498" y="2352907"/>
            <a:ext cx="1952702" cy="1025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067858" y="3403622"/>
            <a:ext cx="2326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rialMT"/>
              </a:rPr>
              <a:t>similar things </a:t>
            </a:r>
          </a:p>
          <a:p>
            <a:r>
              <a:rPr lang="en-US" altLang="ko-KR" sz="1600" dirty="0">
                <a:latin typeface="ArialMT"/>
              </a:rPr>
              <a:t>end up in similar places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810428" y="2139459"/>
            <a:ext cx="117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t-SNE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389596" y="1557414"/>
            <a:ext cx="150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MT"/>
              </a:rPr>
              <a:t>MNIST digits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388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Texture synthesis</a:t>
            </a:r>
          </a:p>
          <a:p>
            <a:pPr lvl="1"/>
            <a:r>
              <a:rPr lang="en-US" altLang="ko-KR" dirty="0"/>
              <a:t>High perceptual quality = </a:t>
            </a:r>
            <a:r>
              <a:rPr lang="en-US" altLang="ko-KR" dirty="0"/>
              <a:t>Content</a:t>
            </a:r>
            <a:r>
              <a:rPr lang="en-US" altLang="ko-KR" dirty="0"/>
              <a:t> representation + Style representation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cxnSpLocks/>
            <a:stCxn id="12" idx="3"/>
            <a:endCxn id="24" idx="1"/>
          </p:cNvCxnSpPr>
          <p:nvPr/>
        </p:nvCxnSpPr>
        <p:spPr>
          <a:xfrm>
            <a:off x="4398578" y="3453142"/>
            <a:ext cx="2174956" cy="102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cxnSpLocks/>
            <a:stCxn id="9" idx="3"/>
            <a:endCxn id="24" idx="1"/>
          </p:cNvCxnSpPr>
          <p:nvPr/>
        </p:nvCxnSpPr>
        <p:spPr>
          <a:xfrm flipV="1">
            <a:off x="4413938" y="4475142"/>
            <a:ext cx="2159596" cy="1154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83789" y="2569205"/>
            <a:ext cx="2081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Texture synthesis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51587" t="-1340"/>
          <a:stretch/>
        </p:blipFill>
        <p:spPr>
          <a:xfrm>
            <a:off x="2252636" y="4523413"/>
            <a:ext cx="2161302" cy="22119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-1184" r="55932" b="4570"/>
          <a:stretch/>
        </p:blipFill>
        <p:spPr>
          <a:xfrm>
            <a:off x="2237276" y="2479995"/>
            <a:ext cx="2161302" cy="194629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50412" y="3268475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391531" y="5564342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Style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0493971" y="695216"/>
            <a:ext cx="16980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rgbClr val="7030A0"/>
                </a:solidFill>
              </a:rPr>
              <a:t>https://deepart.io</a:t>
            </a:r>
            <a:endParaRPr lang="ko-KR" altLang="en-US" sz="1500" dirty="0">
              <a:solidFill>
                <a:srgbClr val="7030A0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34" y="3074967"/>
            <a:ext cx="27908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85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1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4375" y="1805667"/>
            <a:ext cx="6994055" cy="486155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330200" y="1018381"/>
            <a:ext cx="11430000" cy="5026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4350" indent="-51435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Clr>
                <a:srgbClr val="F90FD8"/>
              </a:buClr>
              <a:buFont typeface="Wingdings" panose="05000000000000000000" pitchFamily="2" charset="2"/>
              <a:buChar char="v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28850" indent="-40005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+mj-lt"/>
              <a:buAutoNum type="romanU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Image representations in a CNN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52763" y="1545771"/>
            <a:ext cx="95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38057" y="1534885"/>
            <a:ext cx="134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Conv1,2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27850" y="1545771"/>
            <a:ext cx="134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Conv1,2,3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5506" y="1545771"/>
            <a:ext cx="165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Conv1,2,3,4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86379" y="1545771"/>
            <a:ext cx="181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Conv1,2,3,4,5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756734" y="772160"/>
            <a:ext cx="4543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Image Style Transfer Using Convolutional Neural Networks Leon A. </a:t>
            </a:r>
            <a:r>
              <a:rPr lang="en-US" altLang="ko-KR" sz="1000" dirty="0" err="1"/>
              <a:t>Gatys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6855506" y="4985657"/>
            <a:ext cx="2342924" cy="1872343"/>
          </a:xfrm>
          <a:prstGeom prst="rect">
            <a:avLst/>
          </a:prstGeom>
          <a:noFill/>
          <a:ln w="28575"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918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r>
              <a:rPr lang="ko-KR" altLang="en-US" dirty="0"/>
              <a:t>학습에 사용된 </a:t>
            </a:r>
            <a:r>
              <a:rPr lang="en-US" altLang="ko-KR" dirty="0"/>
              <a:t>Conv</a:t>
            </a:r>
          </a:p>
          <a:p>
            <a:pPr lvl="1"/>
            <a:r>
              <a:rPr lang="en-US" altLang="ko-KR" dirty="0"/>
              <a:t>VGG network, </a:t>
            </a:r>
            <a:r>
              <a:rPr lang="en-US" altLang="ko-KR" dirty="0" err="1"/>
              <a:t>ReLU</a:t>
            </a:r>
            <a:r>
              <a:rPr lang="en-US" altLang="ko-KR" dirty="0"/>
              <a:t> activation </a:t>
            </a:r>
            <a:r>
              <a:rPr lang="ko-KR" altLang="en-US" dirty="0"/>
              <a:t>구성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Convolutional filter</a:t>
            </a:r>
            <a:r>
              <a:rPr lang="ko-KR" altLang="en-US" dirty="0"/>
              <a:t>의 </a:t>
            </a:r>
            <a:r>
              <a:rPr lang="en-US" altLang="ko-KR" dirty="0"/>
              <a:t>mean activation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en-US" altLang="ko-KR" dirty="0"/>
              <a:t>Normalize</a:t>
            </a:r>
          </a:p>
          <a:p>
            <a:pPr lvl="1"/>
            <a:r>
              <a:rPr lang="en-US" altLang="ko-KR" dirty="0"/>
              <a:t>Average pooling &gt; Max pooling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Texture synthesis = Content representation + Style representation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Content representation</a:t>
            </a:r>
          </a:p>
          <a:p>
            <a:pPr marL="1600200" lvl="2">
              <a:buFont typeface="Wingdings" panose="05000000000000000000" pitchFamily="2" charset="2"/>
              <a:buChar char="§"/>
            </a:pP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56734" y="772160"/>
            <a:ext cx="4543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Image Style Transfer Using Convolutional Neural Networks Leon A. </a:t>
            </a:r>
            <a:r>
              <a:rPr lang="en-US" altLang="ko-KR" sz="1000" dirty="0" err="1"/>
              <a:t>Gatys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71" y="4577358"/>
            <a:ext cx="4952146" cy="100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88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r>
              <a:rPr lang="ko-KR" altLang="en-US" dirty="0"/>
              <a:t>학습에 사용된 </a:t>
            </a:r>
            <a:r>
              <a:rPr lang="en-US" altLang="ko-KR" dirty="0"/>
              <a:t>Conv</a:t>
            </a:r>
          </a:p>
          <a:p>
            <a:pPr lvl="1"/>
            <a:r>
              <a:rPr lang="en-US" altLang="ko-KR" dirty="0"/>
              <a:t>VGG network, </a:t>
            </a:r>
            <a:r>
              <a:rPr lang="en-US" altLang="ko-KR" dirty="0" err="1"/>
              <a:t>ReLU</a:t>
            </a:r>
            <a:r>
              <a:rPr lang="en-US" altLang="ko-KR" dirty="0"/>
              <a:t> activation </a:t>
            </a:r>
            <a:r>
              <a:rPr lang="ko-KR" altLang="en-US" dirty="0"/>
              <a:t>구성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Convolutional filter</a:t>
            </a:r>
            <a:r>
              <a:rPr lang="ko-KR" altLang="en-US" dirty="0"/>
              <a:t>의 </a:t>
            </a:r>
            <a:r>
              <a:rPr lang="en-US" altLang="ko-KR" dirty="0"/>
              <a:t>mean activation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en-US" altLang="ko-KR" dirty="0"/>
              <a:t>Normalize</a:t>
            </a:r>
          </a:p>
          <a:p>
            <a:pPr lvl="1"/>
            <a:r>
              <a:rPr lang="en-US" altLang="ko-KR" dirty="0"/>
              <a:t>Average pooling &gt; Max pooling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Texture synthesis = Content representation + Style representation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Content representation</a:t>
            </a:r>
          </a:p>
          <a:p>
            <a:pPr marL="1600200" lvl="2">
              <a:buFont typeface="Wingdings" panose="05000000000000000000" pitchFamily="2" charset="2"/>
              <a:buChar char="§"/>
            </a:pP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871" y="4577358"/>
            <a:ext cx="4952146" cy="100695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21" idx="0"/>
          </p:cNvCxnSpPr>
          <p:nvPr/>
        </p:nvCxnSpPr>
        <p:spPr>
          <a:xfrm flipV="1">
            <a:off x="2019390" y="5257800"/>
            <a:ext cx="888910" cy="46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3289300" y="5257802"/>
            <a:ext cx="38100" cy="92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3644900" y="5257800"/>
            <a:ext cx="215900" cy="55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194389" y="5290980"/>
            <a:ext cx="50710" cy="55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6061144" y="5290980"/>
            <a:ext cx="593744" cy="59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79684" y="5719882"/>
            <a:ext cx="1079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Content </a:t>
            </a:r>
          </a:p>
          <a:p>
            <a:r>
              <a:rPr lang="ko-KR" altLang="en-US" dirty="0"/>
              <a:t>이미지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84495" y="6245704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구하고자 하는 </a:t>
            </a:r>
            <a:endParaRPr lang="en-US" altLang="ko-KR" dirty="0"/>
          </a:p>
          <a:p>
            <a:r>
              <a:rPr lang="ko-KR" altLang="en-US" dirty="0"/>
              <a:t>합성 이미지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644900" y="5843073"/>
                <a:ext cx="101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layer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900" y="5843073"/>
                <a:ext cx="1016089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4565695" y="6040651"/>
            <a:ext cx="1790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en-US" altLang="ko-KR" dirty="0"/>
              <a:t>Content </a:t>
            </a:r>
          </a:p>
          <a:p>
            <a:r>
              <a:rPr lang="en-US" altLang="ko-KR" dirty="0"/>
              <a:t>Feature map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19915" y="5995807"/>
            <a:ext cx="1790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추정 </a:t>
            </a:r>
            <a:r>
              <a:rPr lang="en-US" altLang="ko-KR" dirty="0"/>
              <a:t>Content </a:t>
            </a:r>
          </a:p>
          <a:p>
            <a:r>
              <a:rPr lang="en-US" altLang="ko-KR" dirty="0"/>
              <a:t>Feature map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756734" y="772160"/>
            <a:ext cx="4543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Image Style Transfer Using Convolutional Neural Networks Leon A. </a:t>
            </a:r>
            <a:r>
              <a:rPr lang="en-US" altLang="ko-KR" sz="1000" dirty="0" err="1"/>
              <a:t>Gatys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37007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Content representation</a:t>
            </a:r>
          </a:p>
          <a:p>
            <a:pPr marL="914400" lvl="1">
              <a:buFont typeface="Wingdings" panose="05000000000000000000" pitchFamily="2" charset="2"/>
              <a:buChar char="ü"/>
            </a:pPr>
            <a:r>
              <a:rPr lang="en-US" altLang="ko-KR" dirty="0"/>
              <a:t> Back- propagation	</a:t>
            </a:r>
          </a:p>
          <a:p>
            <a:pPr marL="914400" lvl="1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914400" lvl="1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914400" lvl="1">
              <a:buFont typeface="Wingdings" panose="05000000000000000000" pitchFamily="2" charset="2"/>
              <a:buChar char="ü"/>
            </a:pPr>
            <a:r>
              <a:rPr lang="en-US" altLang="ko-KR" dirty="0"/>
              <a:t> which layers we should choose?</a:t>
            </a:r>
          </a:p>
          <a:p>
            <a:pPr marL="228600" indent="0">
              <a:buNone/>
            </a:pPr>
            <a:r>
              <a:rPr lang="en-US" altLang="ko-KR" dirty="0"/>
              <a:t>	</a:t>
            </a:r>
          </a:p>
          <a:p>
            <a:pPr marL="285750" indent="0">
              <a:buNone/>
            </a:pPr>
            <a:r>
              <a:rPr lang="en-US" altLang="ko-KR" dirty="0"/>
              <a:t>	</a:t>
            </a:r>
          </a:p>
          <a:p>
            <a:pPr marL="914400" lvl="1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endParaRPr lang="ko-KR" altLang="en-US" dirty="0"/>
          </a:p>
        </p:txBody>
      </p:sp>
      <p:sp>
        <p:nvSpPr>
          <p:cNvPr id="6" name="왼쪽 중괄호 5"/>
          <p:cNvSpPr/>
          <p:nvPr/>
        </p:nvSpPr>
        <p:spPr>
          <a:xfrm rot="16200000">
            <a:off x="2802502" y="4146583"/>
            <a:ext cx="622300" cy="29876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/>
          <p:cNvSpPr/>
          <p:nvPr/>
        </p:nvSpPr>
        <p:spPr>
          <a:xfrm rot="16200000">
            <a:off x="5553377" y="4634212"/>
            <a:ext cx="622300" cy="2012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42104" y="603250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Lower layers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2527" y="603909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higher layers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756734" y="772160"/>
            <a:ext cx="4543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Image Style Transfer Using Convolutional Neural Networks Leon A. </a:t>
            </a:r>
            <a:r>
              <a:rPr lang="en-US" altLang="ko-KR" sz="1000" dirty="0" err="1"/>
              <a:t>Gatys</a:t>
            </a:r>
            <a:endParaRPr lang="ko-KR" altLang="en-US" sz="1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11" y="1895707"/>
            <a:ext cx="4533277" cy="10847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85" y="3521731"/>
            <a:ext cx="5843240" cy="16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64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Content representation</a:t>
            </a:r>
          </a:p>
          <a:p>
            <a:pPr marL="914400" lvl="1">
              <a:buFont typeface="Wingdings" panose="05000000000000000000" pitchFamily="2" charset="2"/>
              <a:buChar char="ü"/>
            </a:pPr>
            <a:r>
              <a:rPr lang="en-US" altLang="ko-KR" dirty="0"/>
              <a:t> Back- propagation	</a:t>
            </a:r>
          </a:p>
          <a:p>
            <a:pPr marL="914400" lvl="1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914400" lvl="1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914400" lvl="1">
              <a:buFont typeface="Wingdings" panose="05000000000000000000" pitchFamily="2" charset="2"/>
              <a:buChar char="ü"/>
            </a:pPr>
            <a:r>
              <a:rPr lang="en-US" altLang="ko-KR" dirty="0"/>
              <a:t> which layers we should choose?</a:t>
            </a:r>
          </a:p>
          <a:p>
            <a:pPr marL="228600" indent="0">
              <a:buNone/>
            </a:pPr>
            <a:r>
              <a:rPr lang="en-US" altLang="ko-KR" dirty="0"/>
              <a:t>	</a:t>
            </a:r>
          </a:p>
          <a:p>
            <a:pPr marL="285750" indent="0">
              <a:buNone/>
            </a:pPr>
            <a:r>
              <a:rPr lang="en-US" altLang="ko-KR" dirty="0"/>
              <a:t>	</a:t>
            </a:r>
          </a:p>
          <a:p>
            <a:pPr marL="914400" lvl="1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endParaRPr lang="ko-KR" altLang="en-US" dirty="0"/>
          </a:p>
        </p:txBody>
      </p:sp>
      <p:sp>
        <p:nvSpPr>
          <p:cNvPr id="6" name="왼쪽 중괄호 5"/>
          <p:cNvSpPr/>
          <p:nvPr/>
        </p:nvSpPr>
        <p:spPr>
          <a:xfrm rot="16200000">
            <a:off x="2802502" y="4146583"/>
            <a:ext cx="622300" cy="29876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/>
          <p:cNvSpPr/>
          <p:nvPr/>
        </p:nvSpPr>
        <p:spPr>
          <a:xfrm rot="16200000">
            <a:off x="5553377" y="4634212"/>
            <a:ext cx="622300" cy="2012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42104" y="6032502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Lower layers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2527" y="603909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higher layers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6527" y="6078668"/>
            <a:ext cx="4443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(High-level content information such as edge, </a:t>
            </a:r>
            <a:r>
              <a:rPr lang="en-US" altLang="ko-KR" b="1" dirty="0" err="1"/>
              <a:t>Colour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7756734" y="772160"/>
            <a:ext cx="4543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Image Style Transfer Using Convolutional Neural Networks Leon A. </a:t>
            </a:r>
            <a:r>
              <a:rPr lang="en-US" altLang="ko-KR" sz="1000" dirty="0" err="1"/>
              <a:t>Gatys</a:t>
            </a:r>
            <a:endParaRPr lang="ko-KR" altLang="en-US" sz="1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5" y="3521731"/>
            <a:ext cx="5843240" cy="16843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111" y="1895707"/>
            <a:ext cx="4533277" cy="10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37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1" indent="-457200">
                  <a:buAutoNum type="arabicPeriod" startAt="2"/>
                </a:pPr>
                <a:r>
                  <a:rPr lang="en-US" altLang="ko-KR" dirty="0"/>
                  <a:t>Style representation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ko-KR" dirty="0"/>
                  <a:t> : Actual style image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 Gram matrix = correlation between the different filter responses</a:t>
                </a:r>
              </a:p>
              <a:p>
                <a:pPr marL="1143000" lvl="2" indent="0">
                  <a:buNone/>
                </a:pPr>
                <a:endParaRPr lang="en-US" altLang="ko-KR" dirty="0"/>
              </a:p>
              <a:p>
                <a:pPr marL="1143000" lvl="2" indent="0">
                  <a:buNone/>
                </a:pPr>
                <a:endParaRPr lang="en-US" altLang="ko-KR" dirty="0"/>
              </a:p>
              <a:p>
                <a:pPr marL="1143000" lvl="2" indent="0">
                  <a:buNone/>
                </a:pPr>
                <a:r>
                  <a:rPr lang="en-US" altLang="ko-KR" dirty="0"/>
                  <a:t>F: Estimated feature maps from content representation </a:t>
                </a:r>
              </a:p>
              <a:p>
                <a:pPr marL="1143000" lvl="2" indent="0">
                  <a:buNone/>
                </a:pPr>
                <a:endParaRPr lang="en-US" altLang="ko-KR" dirty="0"/>
              </a:p>
              <a:p>
                <a:pPr marL="1143000" lvl="2" indent="0">
                  <a:buNone/>
                </a:pPr>
                <a:endParaRPr lang="en-US" altLang="ko-KR" dirty="0"/>
              </a:p>
              <a:p>
                <a:pPr marL="1143000" lvl="2" indent="0">
                  <a:buNone/>
                </a:pPr>
                <a:endParaRPr lang="en-US" altLang="ko-KR" dirty="0"/>
              </a:p>
              <a:p>
                <a:pPr marL="1143000" lvl="2" indent="0">
                  <a:buNone/>
                </a:pPr>
                <a:endParaRPr lang="en-US" altLang="ko-KR" dirty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 Back- propagation	</a:t>
                </a:r>
              </a:p>
              <a:p>
                <a:pPr marL="1143000" lvl="2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297" y="3622624"/>
            <a:ext cx="3028677" cy="7500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297" y="4416920"/>
            <a:ext cx="2090907" cy="7739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297" y="5736202"/>
            <a:ext cx="3895171" cy="934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3566" y="4596864"/>
            <a:ext cx="642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ko-KR" altLang="en-US" dirty="0"/>
              <a:t>스타일 이미지에 학습된 각 </a:t>
            </a:r>
            <a:r>
              <a:rPr lang="en-US" altLang="ko-KR" dirty="0"/>
              <a:t>Conv </a:t>
            </a:r>
            <a:r>
              <a:rPr lang="ko-KR" altLang="en-US" dirty="0" err="1"/>
              <a:t>레이어의</a:t>
            </a:r>
            <a:r>
              <a:rPr lang="ko-KR" altLang="en-US" dirty="0"/>
              <a:t> 가중치를 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56734" y="772160"/>
            <a:ext cx="4543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Image Style Transfer Using Convolutional Neural Networks Leon A. </a:t>
            </a:r>
            <a:r>
              <a:rPr lang="en-US" altLang="ko-KR" sz="1000" dirty="0" err="1"/>
              <a:t>Gatys</a:t>
            </a:r>
            <a:endParaRPr lang="ko-KR" altLang="en-US" sz="1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719" y="2453973"/>
            <a:ext cx="2055485" cy="8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25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Style transfer algorithm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756734" y="772160"/>
            <a:ext cx="4543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Image Style Transfer Using Convolutional Neural Networks Leon A. </a:t>
            </a:r>
            <a:r>
              <a:rPr lang="en-US" altLang="ko-KR" sz="1000" dirty="0" err="1"/>
              <a:t>Gatys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63" y="1579149"/>
            <a:ext cx="9360210" cy="51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27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63" y="1579149"/>
            <a:ext cx="9360210" cy="5146008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Style transfer algorithm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864100" y="2311400"/>
            <a:ext cx="1155700" cy="3035300"/>
          </a:xfrm>
          <a:prstGeom prst="rect">
            <a:avLst/>
          </a:pr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13600" y="3035300"/>
            <a:ext cx="1397000" cy="444500"/>
          </a:xfrm>
          <a:prstGeom prst="rect">
            <a:avLst/>
          </a:prstGeom>
          <a:noFill/>
          <a:ln>
            <a:solidFill>
              <a:srgbClr val="F90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75909" y="3137059"/>
            <a:ext cx="13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90FD8"/>
                </a:solidFill>
              </a:rPr>
              <a:t>One layer</a:t>
            </a:r>
            <a:endParaRPr lang="ko-KR" altLang="en-US" dirty="0">
              <a:solidFill>
                <a:srgbClr val="F90FD8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6162" y="3321725"/>
            <a:ext cx="138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90FD8"/>
                </a:solidFill>
              </a:rPr>
              <a:t>The number of layers</a:t>
            </a:r>
            <a:endParaRPr lang="ko-KR" altLang="en-US" dirty="0">
              <a:solidFill>
                <a:srgbClr val="F90FD8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56734" y="772160"/>
            <a:ext cx="4543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Image Style Transfer Using Convolutional Neural Networks Leon A. </a:t>
            </a:r>
            <a:r>
              <a:rPr lang="en-US" altLang="ko-KR" sz="1000" dirty="0" err="1"/>
              <a:t>Gatys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9587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idx="1"/>
              </p:nvPr>
            </p:nvSpPr>
            <p:spPr>
              <a:xfrm>
                <a:off x="292100" y="1056481"/>
                <a:ext cx="11430000" cy="5026820"/>
              </a:xfrm>
            </p:spPr>
            <p:txBody>
              <a:bodyPr/>
              <a:lstStyle/>
              <a:p>
                <a:r>
                  <a:rPr lang="en-US" altLang="ko-KR" dirty="0"/>
                  <a:t>Trade off between content and style matching</a:t>
                </a:r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ko-KR" altLang="en-US" sz="2000" dirty="0"/>
                  <a:t> 가 작을수록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다채로운 </a:t>
                </a:r>
                <a:r>
                  <a:rPr lang="en-US" altLang="ko-KR" sz="2000" dirty="0"/>
                  <a:t>style</a:t>
                </a:r>
                <a:r>
                  <a:rPr lang="ko-KR" altLang="en-US" sz="2000" dirty="0"/>
                  <a:t>을 형성</a:t>
                </a:r>
                <a:endParaRPr lang="en-US" altLang="ko-KR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ko-KR" altLang="en-US" sz="2000" dirty="0"/>
                  <a:t> 가 클수록</a:t>
                </a:r>
                <a:r>
                  <a:rPr lang="en-US" altLang="ko-KR" sz="2000" dirty="0"/>
                  <a:t>, </a:t>
                </a:r>
                <a:r>
                  <a:rPr lang="ko-KR" altLang="en-US" sz="2000" dirty="0"/>
                  <a:t>명확한 이미지 </a:t>
                </a:r>
                <a:r>
                  <a:rPr lang="en-US" altLang="ko-KR" sz="2000" dirty="0"/>
                  <a:t>content(</a:t>
                </a:r>
                <a:r>
                  <a:rPr lang="ko-KR" altLang="en-US" sz="2000" dirty="0"/>
                  <a:t>객체구성</a:t>
                </a:r>
                <a:r>
                  <a:rPr lang="en-US" altLang="ko-KR" sz="2000" dirty="0"/>
                  <a:t>)</a:t>
                </a:r>
                <a:r>
                  <a:rPr lang="ko-KR" altLang="en-US" sz="2000" dirty="0"/>
                  <a:t> 형성</a:t>
                </a:r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100" y="1056481"/>
                <a:ext cx="11430000" cy="5026820"/>
              </a:xfrm>
              <a:blipFill rotWithShape="0">
                <a:blip r:embed="rId3"/>
                <a:stretch>
                  <a:fillRect l="-960" t="-1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756734" y="772160"/>
            <a:ext cx="4543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Image Style Transfer Using Convolutional Neural Networks Leon A. </a:t>
            </a:r>
            <a:r>
              <a:rPr lang="en-US" altLang="ko-KR" sz="1000" dirty="0" err="1"/>
              <a:t>Gatys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77" y="1787963"/>
            <a:ext cx="5553011" cy="5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53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28205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ko-KR" b="1" dirty="0"/>
              <a:t>How to project the feature activations back to the input pixel space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and understanding CNN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can we find an image that maximizes some class score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via Regularized optimization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Deep dream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Neural Style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Adversarial Examples</a:t>
            </a: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949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92100" y="1056481"/>
            <a:ext cx="11430000" cy="5026820"/>
          </a:xfrm>
        </p:spPr>
        <p:txBody>
          <a:bodyPr/>
          <a:lstStyle/>
          <a:p>
            <a:r>
              <a:rPr lang="en-US" altLang="ko-KR" dirty="0"/>
              <a:t>Trade off between content and style matching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Style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288" y="1948041"/>
            <a:ext cx="4196624" cy="48127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37" y="2333803"/>
            <a:ext cx="5286375" cy="43338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756734" y="772160"/>
            <a:ext cx="45430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Image Style Transfer Using Convolutional Neural Networks Leon A. </a:t>
            </a:r>
            <a:r>
              <a:rPr lang="en-US" altLang="ko-KR" sz="1000" dirty="0" err="1"/>
              <a:t>Gatys</a:t>
            </a:r>
            <a:endParaRPr lang="ko-KR" altLang="en-US" sz="1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77" y="1787963"/>
            <a:ext cx="5553011" cy="5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29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282058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to project the feature activations back to the input pixel space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and understanding CNN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How can we find an image that maximizes some class score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Visualizing via Regularized optimization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Deep dream</a:t>
            </a:r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Neural Style</a:t>
            </a:r>
          </a:p>
          <a:p>
            <a:r>
              <a:rPr lang="en-US" altLang="ko-KR" b="1" dirty="0"/>
              <a:t>Adversarial Examples</a:t>
            </a: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490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원래 그림을 왜곡시키고 싶을 때</a:t>
            </a:r>
            <a:endParaRPr lang="en-US" altLang="ko-KR" dirty="0"/>
          </a:p>
          <a:p>
            <a:pPr lvl="1"/>
            <a:r>
              <a:rPr lang="en-US" altLang="ko-KR" dirty="0"/>
              <a:t>Ostrich</a:t>
            </a:r>
            <a:r>
              <a:rPr lang="ko-KR" altLang="en-US" dirty="0"/>
              <a:t> 뉴런의 </a:t>
            </a:r>
            <a:r>
              <a:rPr lang="en-US" altLang="ko-KR" dirty="0"/>
              <a:t>gradient </a:t>
            </a:r>
            <a:r>
              <a:rPr lang="ko-KR" altLang="en-US" dirty="0"/>
              <a:t>를</a:t>
            </a:r>
            <a:r>
              <a:rPr lang="en-US" altLang="ko-KR" dirty="0"/>
              <a:t> 1 </a:t>
            </a:r>
            <a:r>
              <a:rPr lang="ko-KR" altLang="en-US" dirty="0"/>
              <a:t>나머지는 </a:t>
            </a:r>
            <a:r>
              <a:rPr lang="en-US" altLang="ko-KR" dirty="0"/>
              <a:t>0 </a:t>
            </a:r>
            <a:r>
              <a:rPr lang="ko-KR" altLang="en-US" dirty="0"/>
              <a:t>으로 설정한 후 </a:t>
            </a:r>
            <a:r>
              <a:rPr lang="en-US" altLang="ko-KR" dirty="0"/>
              <a:t>backward</a:t>
            </a:r>
            <a:r>
              <a:rPr lang="ko-KR" altLang="en-US" dirty="0"/>
              <a:t> </a:t>
            </a:r>
            <a:r>
              <a:rPr lang="en-US" altLang="ko-KR" dirty="0"/>
              <a:t>pass</a:t>
            </a:r>
            <a:r>
              <a:rPr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Adversarial Examples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06" y="2235500"/>
            <a:ext cx="8587058" cy="443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44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다르게 보일지라도</a:t>
            </a:r>
            <a:r>
              <a:rPr lang="en-US" altLang="ko-KR" dirty="0"/>
              <a:t>,</a:t>
            </a:r>
            <a:r>
              <a:rPr lang="ko-KR" altLang="en-US" dirty="0"/>
              <a:t> 동일한 표현으로 인식될 수 있음</a:t>
            </a:r>
            <a:endParaRPr lang="en-US" altLang="ko-KR" dirty="0"/>
          </a:p>
          <a:p>
            <a:pPr lvl="1"/>
            <a:r>
              <a:rPr lang="en-US" altLang="ko-KR" dirty="0"/>
              <a:t>Adversarial</a:t>
            </a:r>
            <a:r>
              <a:rPr lang="ko-KR" altLang="en-US" dirty="0"/>
              <a:t> </a:t>
            </a:r>
            <a:r>
              <a:rPr lang="en-US" altLang="ko-KR" dirty="0"/>
              <a:t>examples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Adversarial Examples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57" y="2036367"/>
            <a:ext cx="65151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705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이미지는 굉장히 많은 픽셀들로 이루어진 고차원 공간에 존재</a:t>
            </a:r>
            <a:endParaRPr lang="en-US" altLang="ko-KR" dirty="0"/>
          </a:p>
          <a:p>
            <a:r>
              <a:rPr lang="ko-KR" altLang="en-US" dirty="0"/>
              <a:t>학습된 </a:t>
            </a:r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net</a:t>
            </a:r>
            <a:r>
              <a:rPr lang="ko-KR" altLang="en-US" dirty="0"/>
              <a:t>들은 </a:t>
            </a:r>
            <a:r>
              <a:rPr lang="en-US" altLang="ko-KR" dirty="0"/>
              <a:t>manifold</a:t>
            </a:r>
            <a:r>
              <a:rPr lang="ko-KR" altLang="en-US" dirty="0"/>
              <a:t>상에서 아주 가깝게 위치함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Manifold</a:t>
            </a:r>
            <a:r>
              <a:rPr lang="ko-KR" altLang="en-US" dirty="0"/>
              <a:t> 밖에 랜덤하게 위치하는 것들은 선형함수로 판별하기 어려움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Adversarial Examples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529" y="2932769"/>
            <a:ext cx="3803379" cy="3819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3932" y="3074591"/>
            <a:ext cx="376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e.g</a:t>
            </a:r>
            <a:r>
              <a:rPr lang="en-US" altLang="ko-KR" dirty="0"/>
              <a:t>) 2</a:t>
            </a:r>
            <a:r>
              <a:rPr lang="ko-KR" altLang="en-US" dirty="0"/>
              <a:t>차원상의 데이터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16990" y="5259658"/>
            <a:ext cx="1561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shadow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759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Logistic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Adversarial Examples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9268" r="547"/>
          <a:stretch/>
        </p:blipFill>
        <p:spPr>
          <a:xfrm>
            <a:off x="680340" y="1605775"/>
            <a:ext cx="6735221" cy="9701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06" y="2823554"/>
            <a:ext cx="10484005" cy="1683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56650" y="4570255"/>
            <a:ext cx="200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(Bias is omitted)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87" y="4908570"/>
            <a:ext cx="89439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1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make the adversarial x which is like X?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Adversarial Examples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" y="1889425"/>
            <a:ext cx="12069337" cy="25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44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Adversarial Examples</a:t>
            </a:r>
            <a:endParaRPr lang="ko-KR" altLang="en-US" dirty="0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make the adversarial x which is like X?</a:t>
            </a:r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와 유사하지만 대립되는 다른 </a:t>
            </a:r>
            <a:r>
              <a:rPr lang="en-US" altLang="ko-KR" dirty="0"/>
              <a:t>x</a:t>
            </a:r>
            <a:r>
              <a:rPr lang="ko-KR" altLang="en-US" dirty="0"/>
              <a:t>를 만들기 위해서는 </a:t>
            </a:r>
            <a:r>
              <a:rPr lang="en-US" altLang="ko-KR" dirty="0"/>
              <a:t>x</a:t>
            </a:r>
            <a:r>
              <a:rPr lang="ko-KR" altLang="en-US" dirty="0"/>
              <a:t>의 값을 조금씩 반대방향으로 바꿔야 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489340"/>
            <a:ext cx="11581780" cy="25775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50" y="5492751"/>
            <a:ext cx="89820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300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이미지는 굉장히 많은 픽셀들로 이루어진 고차원 공간에 존재</a:t>
            </a:r>
            <a:endParaRPr lang="en-US" altLang="ko-KR" dirty="0"/>
          </a:p>
          <a:p>
            <a:pPr lvl="1"/>
            <a:r>
              <a:rPr lang="ko-KR" altLang="en-US" dirty="0"/>
              <a:t>고차원 파라미터들을 조금씩 우리가 원하는 특징 쪽으로 값을 변화 시키기에는 어려움이 있음</a:t>
            </a:r>
            <a:endParaRPr lang="en-US" altLang="ko-KR" dirty="0"/>
          </a:p>
          <a:p>
            <a:pPr lvl="1"/>
            <a:r>
              <a:rPr lang="ko-KR" altLang="en-US" dirty="0"/>
              <a:t>선형분류기로 학습 시 문제점</a:t>
            </a:r>
            <a:endParaRPr lang="en-US" altLang="ko-KR" dirty="0"/>
          </a:p>
          <a:p>
            <a:pPr lvl="2"/>
            <a:r>
              <a:rPr lang="en-US" altLang="ko-KR" sz="2400" dirty="0"/>
              <a:t>Too large dot products</a:t>
            </a:r>
          </a:p>
          <a:p>
            <a:pPr lvl="2"/>
            <a:r>
              <a:rPr lang="en-US" altLang="ko-KR" sz="2400" dirty="0"/>
              <a:t>A lot of space to changes with large effects (toward what I want)</a:t>
            </a:r>
            <a:endParaRPr lang="ko-KR" alt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Adversarial Examples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4294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Adversarial Examples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Adversarial Examples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594624"/>
            <a:ext cx="11617329" cy="51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8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Reconstructed image</a:t>
            </a:r>
          </a:p>
          <a:p>
            <a:pPr lvl="1"/>
            <a:r>
              <a:rPr lang="ko-KR" altLang="en-US" dirty="0"/>
              <a:t>우리가 </a:t>
            </a:r>
            <a:r>
              <a:rPr lang="ko-KR" altLang="en-US" dirty="0" err="1"/>
              <a:t>알고자하는</a:t>
            </a:r>
            <a:r>
              <a:rPr lang="ko-KR" altLang="en-US" dirty="0"/>
              <a:t> 특정 한 뉴런</a:t>
            </a:r>
            <a:r>
              <a:rPr lang="en-US" altLang="ko-KR" dirty="0"/>
              <a:t>(gradient =1 or </a:t>
            </a:r>
            <a:r>
              <a:rPr lang="ko-KR" altLang="en-US" dirty="0"/>
              <a:t>활성함수 값</a:t>
            </a:r>
            <a:r>
              <a:rPr lang="en-US" altLang="ko-KR" dirty="0"/>
              <a:t>)</a:t>
            </a:r>
            <a:r>
              <a:rPr lang="ko-KR" altLang="en-US" dirty="0"/>
              <a:t>을 제외한 후 모든 </a:t>
            </a:r>
            <a:r>
              <a:rPr lang="ko-KR" altLang="en-US" dirty="0" err="1"/>
              <a:t>그래디언트를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0199" y="113109"/>
            <a:ext cx="11679663" cy="484981"/>
          </a:xfrm>
        </p:spPr>
        <p:txBody>
          <a:bodyPr>
            <a:noAutofit/>
          </a:bodyPr>
          <a:lstStyle/>
          <a:p>
            <a:r>
              <a:rPr lang="en-US" altLang="ko-KR" dirty="0"/>
              <a:t>Schematic of visualizing the activations of high layer neurons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30" y="2892933"/>
            <a:ext cx="8362058" cy="287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02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most </a:t>
            </a:r>
            <a:r>
              <a:rPr lang="en-US" altLang="ko-KR" dirty="0">
                <a:solidFill>
                  <a:srgbClr val="7030A0"/>
                </a:solidFill>
              </a:rPr>
              <a:t>strongly activating neuron </a:t>
            </a:r>
            <a:r>
              <a:rPr lang="en-US" altLang="ko-KR" dirty="0"/>
              <a:t>is reconstructed to figure out the most discriminative pattern </a:t>
            </a:r>
            <a:r>
              <a:rPr lang="en-US" altLang="ko-KR" dirty="0">
                <a:solidFill>
                  <a:srgbClr val="7030A0"/>
                </a:solidFill>
              </a:rPr>
              <a:t>(</a:t>
            </a:r>
            <a:r>
              <a:rPr lang="en-US" altLang="ko-KR" dirty="0" err="1">
                <a:solidFill>
                  <a:srgbClr val="7030A0"/>
                </a:solidFill>
              </a:rPr>
              <a:t>ReLU</a:t>
            </a:r>
            <a:r>
              <a:rPr lang="en-US" altLang="ko-KR" dirty="0">
                <a:solidFill>
                  <a:srgbClr val="7030A0"/>
                </a:solidFill>
              </a:rPr>
              <a:t>)</a:t>
            </a:r>
          </a:p>
          <a:p>
            <a:r>
              <a:rPr lang="en-US" altLang="ko-KR" dirty="0"/>
              <a:t>Ensure the </a:t>
            </a:r>
            <a:r>
              <a:rPr lang="en-US" altLang="ko-KR" dirty="0">
                <a:solidFill>
                  <a:srgbClr val="7030A0"/>
                </a:solidFill>
              </a:rPr>
              <a:t>Invariance</a:t>
            </a:r>
            <a:r>
              <a:rPr lang="en-US" altLang="ko-KR" dirty="0"/>
              <a:t> and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high-level pattern </a:t>
            </a:r>
            <a:r>
              <a:rPr lang="en-US" altLang="ko-KR" dirty="0"/>
              <a:t>in higher layers</a:t>
            </a:r>
          </a:p>
          <a:p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must be </a:t>
            </a:r>
            <a:r>
              <a:rPr lang="en-US" altLang="ko-KR" dirty="0">
                <a:solidFill>
                  <a:srgbClr val="7030A0"/>
                </a:solidFill>
              </a:rPr>
              <a:t>Regularized</a:t>
            </a:r>
            <a:r>
              <a:rPr lang="en-US" altLang="ko-KR" dirty="0"/>
              <a:t> for visualizing to be </a:t>
            </a:r>
            <a:r>
              <a:rPr lang="en-US" altLang="ko-KR" dirty="0">
                <a:solidFill>
                  <a:srgbClr val="7030A0"/>
                </a:solidFill>
              </a:rPr>
              <a:t>interpretable</a:t>
            </a:r>
          </a:p>
          <a:p>
            <a:r>
              <a:rPr lang="en-US" altLang="ko-KR" dirty="0"/>
              <a:t>Visualizing for object detection based on class model without box-bounding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By changing the x slightly</a:t>
            </a:r>
            <a:r>
              <a:rPr lang="en-US" altLang="ko-KR" dirty="0"/>
              <a:t>, we can make adversarial data with linear classifier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633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Forward pass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15" y="1764783"/>
            <a:ext cx="5657210" cy="17032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15" y="4037405"/>
            <a:ext cx="7400925" cy="800100"/>
          </a:xfrm>
          <a:prstGeom prst="rect">
            <a:avLst/>
          </a:prstGeom>
        </p:spPr>
      </p:pic>
      <p:sp>
        <p:nvSpPr>
          <p:cNvPr id="9" name="제목 2"/>
          <p:cNvSpPr>
            <a:spLocks noGrp="1"/>
          </p:cNvSpPr>
          <p:nvPr>
            <p:ph type="title"/>
          </p:nvPr>
        </p:nvSpPr>
        <p:spPr>
          <a:xfrm>
            <a:off x="330200" y="113109"/>
            <a:ext cx="10899078" cy="484981"/>
          </a:xfrm>
        </p:spPr>
        <p:txBody>
          <a:bodyPr>
            <a:noAutofit/>
          </a:bodyPr>
          <a:lstStyle/>
          <a:p>
            <a:r>
              <a:rPr lang="en-US" altLang="ko-KR" dirty="0"/>
              <a:t>Schematic of visualizing the activations of high layer neurons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77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30200" y="1018381"/>
            <a:ext cx="11430000" cy="5026820"/>
          </a:xfrm>
        </p:spPr>
        <p:txBody>
          <a:bodyPr>
            <a:normAutofit/>
          </a:bodyPr>
          <a:lstStyle/>
          <a:p>
            <a:r>
              <a:rPr lang="en-US" altLang="ko-KR" dirty="0"/>
              <a:t>Backward pass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Back propagation(Bottom data</a:t>
            </a:r>
            <a:r>
              <a:rPr lang="ko-KR" altLang="en-US" dirty="0"/>
              <a:t>에 대응</a:t>
            </a:r>
            <a:r>
              <a:rPr lang="en-US" altLang="ko-KR" dirty="0"/>
              <a:t>)</a:t>
            </a:r>
          </a:p>
          <a:p>
            <a:pPr marL="1485900" lvl="2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1485900" lvl="2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1485900" lvl="2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1485900" lvl="2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1485900" lvl="2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 err="1"/>
              <a:t>Deconvnet</a:t>
            </a:r>
            <a:r>
              <a:rPr lang="en-US" altLang="ko-KR" dirty="0"/>
              <a:t>(Top gradient</a:t>
            </a:r>
            <a:r>
              <a:rPr lang="ko-KR" altLang="en-US" dirty="0"/>
              <a:t>에 대응</a:t>
            </a:r>
            <a:r>
              <a:rPr lang="en-US" altLang="ko-KR" dirty="0"/>
              <a:t>)</a:t>
            </a:r>
          </a:p>
          <a:p>
            <a:pPr marL="1600200" lvl="2">
              <a:buFont typeface="Wingdings" panose="05000000000000000000" pitchFamily="2" charset="2"/>
              <a:buChar char="§"/>
            </a:pPr>
            <a:r>
              <a:rPr lang="en-US" altLang="ko-KR" dirty="0"/>
              <a:t>Max pooling, Switch location map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통한 </a:t>
            </a:r>
            <a:r>
              <a:rPr lang="en-US" altLang="ko-KR" dirty="0"/>
              <a:t>reconstruct </a:t>
            </a:r>
          </a:p>
          <a:p>
            <a:pPr marL="1600200" lvl="2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0199" y="113109"/>
            <a:ext cx="10865625" cy="484981"/>
          </a:xfrm>
        </p:spPr>
        <p:txBody>
          <a:bodyPr>
            <a:noAutofit/>
          </a:bodyPr>
          <a:lstStyle/>
          <a:p>
            <a:r>
              <a:rPr lang="en-US" altLang="ko-KR" dirty="0"/>
              <a:t>Schematic of visualizing the activations of high layer neurons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16" y="2146105"/>
            <a:ext cx="5163130" cy="1514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216" y="5233792"/>
            <a:ext cx="5336091" cy="1410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808" y="2520760"/>
            <a:ext cx="5113299" cy="7647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808" y="5534988"/>
            <a:ext cx="3333441" cy="74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12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2702</Words>
  <Application>Microsoft Office PowerPoint</Application>
  <PresentationFormat>와이드스크린</PresentationFormat>
  <Paragraphs>583</Paragraphs>
  <Slides>70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9" baseType="lpstr">
      <vt:lpstr>ArialMT</vt:lpstr>
      <vt:lpstr>CMBX12</vt:lpstr>
      <vt:lpstr>NimbusRomNo9L-Medi</vt:lpstr>
      <vt:lpstr>NimbusRomNo9L-Regu</vt:lpstr>
      <vt:lpstr>맑은 고딕</vt:lpstr>
      <vt:lpstr>Arial</vt:lpstr>
      <vt:lpstr>Cambria Math</vt:lpstr>
      <vt:lpstr>Wingdings</vt:lpstr>
      <vt:lpstr>Office 테마</vt:lpstr>
      <vt:lpstr>Visualization, Deep Dream, Neural Style, Adversarial Examples</vt:lpstr>
      <vt:lpstr>Contents</vt:lpstr>
      <vt:lpstr>Introduction</vt:lpstr>
      <vt:lpstr>Introduction</vt:lpstr>
      <vt:lpstr>Introduction</vt:lpstr>
      <vt:lpstr>Contents</vt:lpstr>
      <vt:lpstr>Schematic of visualizing the activations of high layer neurons</vt:lpstr>
      <vt:lpstr>Schematic of visualizing the activations of high layer neurons</vt:lpstr>
      <vt:lpstr>Schematic of visualizing the activations of high layer neurons</vt:lpstr>
      <vt:lpstr>Schematic of visualizing the activations of high layer neurons</vt:lpstr>
      <vt:lpstr>Schematic of visualizing the activations of high layer neurons</vt:lpstr>
      <vt:lpstr>Schematic of visualizing the activations of high layer neurons</vt:lpstr>
      <vt:lpstr>Contents</vt:lpstr>
      <vt:lpstr>Visualizing and understanding CNN</vt:lpstr>
      <vt:lpstr>Visualizing and understanding CNN</vt:lpstr>
      <vt:lpstr>Visualizing and understanding CNN</vt:lpstr>
      <vt:lpstr>Visualizing and understanding CNN</vt:lpstr>
      <vt:lpstr>Visualizing and understanding CNN</vt:lpstr>
      <vt:lpstr>Visualizing and understanding CNN</vt:lpstr>
      <vt:lpstr>Visualizing and understanding CNN</vt:lpstr>
      <vt:lpstr>Visualizing and understanding CNN</vt:lpstr>
      <vt:lpstr>Visualizing and understanding CNN</vt:lpstr>
      <vt:lpstr>Visualizing and understanding CNN</vt:lpstr>
      <vt:lpstr>Visualizing and understanding CNN</vt:lpstr>
      <vt:lpstr>Visualizing and understanding CNN</vt:lpstr>
      <vt:lpstr>Visualizing and understanding CNN</vt:lpstr>
      <vt:lpstr>Visualizing and understanding CNN</vt:lpstr>
      <vt:lpstr>Contents</vt:lpstr>
      <vt:lpstr>Visualizing focused on the classes with saliency</vt:lpstr>
      <vt:lpstr>Visualizing focused on the classes with saliency</vt:lpstr>
      <vt:lpstr>Visualizing focused on the classes with saliency</vt:lpstr>
      <vt:lpstr>Visualizing focused on the classes with saliency</vt:lpstr>
      <vt:lpstr>Visualizing focused on the classes with saliency</vt:lpstr>
      <vt:lpstr>Visualizing focused on the classes with saliency</vt:lpstr>
      <vt:lpstr>Visualizing focused on the classes with saliency</vt:lpstr>
      <vt:lpstr>Contents</vt:lpstr>
      <vt:lpstr>Visualizing via Regularized optimization</vt:lpstr>
      <vt:lpstr>Visualizing via Regularized optimization</vt:lpstr>
      <vt:lpstr>Visualizing via Regularized optimization</vt:lpstr>
      <vt:lpstr>Visualizing via Regularized optimization</vt:lpstr>
      <vt:lpstr>Visualizing via Regularized optimization</vt:lpstr>
      <vt:lpstr>Visualizing via Regularized optimization</vt:lpstr>
      <vt:lpstr>Visualizing via Regularized optimization</vt:lpstr>
      <vt:lpstr>Visualizing via Regularized optimization</vt:lpstr>
      <vt:lpstr>Contents</vt:lpstr>
      <vt:lpstr>Deep dream</vt:lpstr>
      <vt:lpstr>Deep dream</vt:lpstr>
      <vt:lpstr>Deep dream</vt:lpstr>
      <vt:lpstr>Contents</vt:lpstr>
      <vt:lpstr>Neural Style</vt:lpstr>
      <vt:lpstr>Neural Style</vt:lpstr>
      <vt:lpstr>Neural Style</vt:lpstr>
      <vt:lpstr>Neural Style</vt:lpstr>
      <vt:lpstr>Neural Style</vt:lpstr>
      <vt:lpstr>Neural Style</vt:lpstr>
      <vt:lpstr>Neural Style</vt:lpstr>
      <vt:lpstr>Neural Style</vt:lpstr>
      <vt:lpstr>Neural Style</vt:lpstr>
      <vt:lpstr>Neural Style</vt:lpstr>
      <vt:lpstr>Neural Style</vt:lpstr>
      <vt:lpstr>Contents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Adversarial Examples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</dc:title>
  <dc:creator>donghwa kim</dc:creator>
  <cp:lastModifiedBy>DSBA</cp:lastModifiedBy>
  <cp:revision>102</cp:revision>
  <dcterms:created xsi:type="dcterms:W3CDTF">2017-02-05T15:37:22Z</dcterms:created>
  <dcterms:modified xsi:type="dcterms:W3CDTF">2017-02-06T23:01:07Z</dcterms:modified>
</cp:coreProperties>
</file>